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5143500" cx="9144000"/>
  <p:notesSz cx="6858000" cy="9144000"/>
  <p:embeddedFontLst>
    <p:embeddedFont>
      <p:font typeface="Inter Light"/>
      <p:regular r:id="rId49"/>
      <p:bold r:id="rId50"/>
      <p:italic r:id="rId51"/>
      <p:boldItalic r:id="rId52"/>
    </p:embeddedFont>
    <p:embeddedFont>
      <p:font typeface="Inter"/>
      <p:regular r:id="rId53"/>
      <p:bold r:id="rId54"/>
      <p:italic r:id="rId55"/>
      <p:boldItalic r:id="rId56"/>
    </p:embeddedFont>
    <p:embeddedFont>
      <p:font typeface="Instrument Sans Medium"/>
      <p:regular r:id="rId57"/>
      <p:bold r:id="rId58"/>
      <p:italic r:id="rId59"/>
      <p:boldItalic r:id="rId60"/>
    </p:embeddedFont>
    <p:embeddedFont>
      <p:font typeface="Instrument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Inter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InstrumentSans-bold.fntdata"/><Relationship Id="rId61" Type="http://schemas.openxmlformats.org/officeDocument/2006/relationships/font" Target="fonts/InstrumentSans-regular.fntdata"/><Relationship Id="rId20" Type="http://schemas.openxmlformats.org/officeDocument/2006/relationships/slide" Target="slides/slide16.xml"/><Relationship Id="rId64" Type="http://schemas.openxmlformats.org/officeDocument/2006/relationships/font" Target="fonts/InstrumentSans-boldItalic.fntdata"/><Relationship Id="rId63" Type="http://schemas.openxmlformats.org/officeDocument/2006/relationships/font" Target="fonts/InstrumentSans-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InstrumentSansMedium-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InterLight-italic.fntdata"/><Relationship Id="rId50" Type="http://schemas.openxmlformats.org/officeDocument/2006/relationships/font" Target="fonts/InterLight-bold.fntdata"/><Relationship Id="rId53" Type="http://schemas.openxmlformats.org/officeDocument/2006/relationships/font" Target="fonts/Inter-regular.fntdata"/><Relationship Id="rId52" Type="http://schemas.openxmlformats.org/officeDocument/2006/relationships/font" Target="fonts/InterLight-boldItalic.fntdata"/><Relationship Id="rId11" Type="http://schemas.openxmlformats.org/officeDocument/2006/relationships/slide" Target="slides/slide7.xml"/><Relationship Id="rId55" Type="http://schemas.openxmlformats.org/officeDocument/2006/relationships/font" Target="fonts/Inter-italic.fntdata"/><Relationship Id="rId10" Type="http://schemas.openxmlformats.org/officeDocument/2006/relationships/slide" Target="slides/slide6.xml"/><Relationship Id="rId54" Type="http://schemas.openxmlformats.org/officeDocument/2006/relationships/font" Target="fonts/Inter-bold.fntdata"/><Relationship Id="rId13" Type="http://schemas.openxmlformats.org/officeDocument/2006/relationships/slide" Target="slides/slide9.xml"/><Relationship Id="rId57" Type="http://schemas.openxmlformats.org/officeDocument/2006/relationships/font" Target="fonts/InstrumentSansMedium-regular.fntdata"/><Relationship Id="rId12" Type="http://schemas.openxmlformats.org/officeDocument/2006/relationships/slide" Target="slides/slide8.xml"/><Relationship Id="rId56" Type="http://schemas.openxmlformats.org/officeDocument/2006/relationships/font" Target="fonts/Inter-boldItalic.fntdata"/><Relationship Id="rId15" Type="http://schemas.openxmlformats.org/officeDocument/2006/relationships/slide" Target="slides/slide11.xml"/><Relationship Id="rId59" Type="http://schemas.openxmlformats.org/officeDocument/2006/relationships/font" Target="fonts/InstrumentSansMedium-italic.fntdata"/><Relationship Id="rId14" Type="http://schemas.openxmlformats.org/officeDocument/2006/relationships/slide" Target="slides/slide10.xml"/><Relationship Id="rId58" Type="http://schemas.openxmlformats.org/officeDocument/2006/relationships/font" Target="fonts/InstrumentSansMedium-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2eb8cc822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2eb8cc822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bed482c8c6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bed482c8c6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bed482c8c6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bed482c8c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ed482c8c6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bed482c8c6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bed482c8c6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bed482c8c6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ed482c8c6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bed482c8c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bed482c8c6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bed482c8c6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bed482c8c6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bed482c8c6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ed482c8c6_0_1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bed482c8c6_0_1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ed482c8c6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bed482c8c6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bed482c8c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bed482c8c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bed482c8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bed482c8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bed482c8c6_0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bed482c8c6_0_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bed482c8c6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bed482c8c6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bed482c8c6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bed482c8c6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bed482c8c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bed482c8c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bed482c8c6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bed482c8c6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bed482c8c6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bed482c8c6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bed482c8c6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bed482c8c6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bed482c8c6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bed482c8c6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ed482c8c6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bed482c8c6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bed482c8c6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bed482c8c6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bed482c8c6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bed482c8c6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ed482c8c6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bed482c8c6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bed482c8c6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bed482c8c6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bed482c8c6_0_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bed482c8c6_0_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bed482c8c6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bed482c8c6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ed482c8c6_0_10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bed482c8c6_0_1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bed482c8c6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bed482c8c6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bed482c8c6_0_10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bed482c8c6_0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bed482c8c6_0_1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bed482c8c6_0_1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bed482c8c6_0_1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bed482c8c6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bed482c8c6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bed482c8c6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2eb8cc822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2eb8cc822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bed482c8c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bed482c8c6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bed482c8c6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bed482c8c6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bed482c8c6_0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bed482c8c6_0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bed482c8c6_0_1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bed482c8c6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bed482c8c6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bed482c8c6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bed482c8c6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bed482c8c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ed482c8c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bed482c8c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bed482c8c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bed482c8c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bed482c8c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bed482c8c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bed482c8c6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bed482c8c6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_1">
    <p:bg>
      <p:bgPr>
        <a:solidFill>
          <a:schemeClr val="dk2"/>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232422" y="221995"/>
            <a:ext cx="8679151" cy="2310880"/>
          </a:xfrm>
          <a:prstGeom prst="rect">
            <a:avLst/>
          </a:prstGeom>
          <a:noFill/>
          <a:ln>
            <a:noFill/>
          </a:ln>
        </p:spPr>
      </p:pic>
      <p:pic>
        <p:nvPicPr>
          <p:cNvPr id="11" name="Google Shape;11;p2"/>
          <p:cNvPicPr preferRelativeResize="0"/>
          <p:nvPr/>
        </p:nvPicPr>
        <p:blipFill>
          <a:blip r:embed="rId3">
            <a:alphaModFix/>
          </a:blip>
          <a:stretch>
            <a:fillRect/>
          </a:stretch>
        </p:blipFill>
        <p:spPr>
          <a:xfrm>
            <a:off x="232425" y="3104524"/>
            <a:ext cx="4355999" cy="661506"/>
          </a:xfrm>
          <a:prstGeom prst="rect">
            <a:avLst/>
          </a:prstGeom>
          <a:noFill/>
          <a:ln>
            <a:noFill/>
          </a:ln>
        </p:spPr>
      </p:pic>
      <p:sp>
        <p:nvSpPr>
          <p:cNvPr id="12" name="Google Shape;12;p2"/>
          <p:cNvSpPr txBox="1"/>
          <p:nvPr>
            <p:ph type="ctrTitle"/>
          </p:nvPr>
        </p:nvSpPr>
        <p:spPr>
          <a:xfrm>
            <a:off x="4597625" y="4099500"/>
            <a:ext cx="4314000" cy="822000"/>
          </a:xfrm>
          <a:prstGeom prst="rect">
            <a:avLst/>
          </a:prstGeom>
        </p:spPr>
        <p:txBody>
          <a:bodyPr anchorCtr="0" anchor="b" bIns="0" lIns="0" spcFirstLastPara="1" rIns="0" wrap="square" tIns="0">
            <a:normAutofit/>
          </a:bodyPr>
          <a:lstStyle>
            <a:lvl1pPr lvl="0"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
        <p:nvSpPr>
          <p:cNvPr id="13" name="Google Shape;13;p2"/>
          <p:cNvSpPr txBox="1"/>
          <p:nvPr>
            <p:ph idx="2" type="ctrTitle"/>
          </p:nvPr>
        </p:nvSpPr>
        <p:spPr>
          <a:xfrm>
            <a:off x="232425" y="4099500"/>
            <a:ext cx="4314000" cy="822000"/>
          </a:xfrm>
          <a:prstGeom prst="rect">
            <a:avLst/>
          </a:prstGeom>
        </p:spPr>
        <p:txBody>
          <a:bodyPr anchorCtr="0" anchor="b" bIns="0" lIns="0" spcFirstLastPara="1" rIns="0" wrap="square" tIns="0">
            <a:normAutofit/>
          </a:bodyPr>
          <a:lstStyle>
            <a:lvl1pPr lvl="0"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SECTION_HEADER_2_1_1">
    <p:bg>
      <p:bgPr>
        <a:solidFill>
          <a:schemeClr val="dk1"/>
        </a:solidFill>
      </p:bgPr>
    </p:bg>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50" name="Google Shape;50;p11"/>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51" name="Google Shape;51;p11"/>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02</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SECTION_HEADER_2_1_1_1">
    <p:bg>
      <p:bgPr>
        <a:solidFill>
          <a:schemeClr val="dk1"/>
        </a:solidFill>
      </p:bgPr>
    </p:bg>
    <p:spTree>
      <p:nvGrpSpPr>
        <p:cNvPr id="52" name="Shape 52"/>
        <p:cNvGrpSpPr/>
        <p:nvPr/>
      </p:nvGrpSpPr>
      <p:grpSpPr>
        <a:xfrm>
          <a:off x="0" y="0"/>
          <a:ext cx="0" cy="0"/>
          <a:chOff x="0" y="0"/>
          <a:chExt cx="0" cy="0"/>
        </a:xfrm>
      </p:grpSpPr>
      <p:pic>
        <p:nvPicPr>
          <p:cNvPr id="53" name="Google Shape;53;p12"/>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54" name="Google Shape;54;p12"/>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55" name="Google Shape;55;p12"/>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03</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SECTION_HEADER_2_1_1_1_1">
    <p:bg>
      <p:bgPr>
        <a:solidFill>
          <a:schemeClr val="dk1"/>
        </a:solidFill>
      </p:bgPr>
    </p:bg>
    <p:spTree>
      <p:nvGrpSpPr>
        <p:cNvPr id="56" name="Shape 56"/>
        <p:cNvGrpSpPr/>
        <p:nvPr/>
      </p:nvGrpSpPr>
      <p:grpSpPr>
        <a:xfrm>
          <a:off x="0" y="0"/>
          <a:ext cx="0" cy="0"/>
          <a:chOff x="0" y="0"/>
          <a:chExt cx="0" cy="0"/>
        </a:xfrm>
      </p:grpSpPr>
      <p:pic>
        <p:nvPicPr>
          <p:cNvPr id="57" name="Google Shape;57;p13"/>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58" name="Google Shape;58;p13"/>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59" name="Google Shape;59;p13"/>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04</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SECTION_HEADER_2_1_1_1_1_1">
    <p:bg>
      <p:bgPr>
        <a:solidFill>
          <a:schemeClr val="dk1"/>
        </a:solid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62" name="Google Shape;62;p14"/>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63" name="Google Shape;63;p14"/>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05</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SECTION_HEADER_2_1_1_1_1_2">
    <p:bg>
      <p:bgPr>
        <a:solidFill>
          <a:schemeClr val="dk1"/>
        </a:solidFill>
      </p:bgPr>
    </p:bg>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66" name="Google Shape;66;p15"/>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67" name="Google Shape;67;p15"/>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06</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7">
  <p:cSld name="SECTION_HEADER_2_1_1_1_1_3">
    <p:bg>
      <p:bgPr>
        <a:solidFill>
          <a:schemeClr val="dk1"/>
        </a:solidFill>
      </p:bgPr>
    </p:bg>
    <p:spTree>
      <p:nvGrpSpPr>
        <p:cNvPr id="68" name="Shape 68"/>
        <p:cNvGrpSpPr/>
        <p:nvPr/>
      </p:nvGrpSpPr>
      <p:grpSpPr>
        <a:xfrm>
          <a:off x="0" y="0"/>
          <a:ext cx="0" cy="0"/>
          <a:chOff x="0" y="0"/>
          <a:chExt cx="0" cy="0"/>
        </a:xfrm>
      </p:grpSpPr>
      <p:pic>
        <p:nvPicPr>
          <p:cNvPr id="69" name="Google Shape;69;p16"/>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70" name="Google Shape;70;p16"/>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71" name="Google Shape;71;p16"/>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07</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8">
  <p:cSld name="SECTION_HEADER_2_1_1_1_1_6">
    <p:bg>
      <p:bgPr>
        <a:solidFill>
          <a:schemeClr val="dk1"/>
        </a:solidFill>
      </p:bgPr>
    </p:bg>
    <p:spTree>
      <p:nvGrpSpPr>
        <p:cNvPr id="72"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74" name="Google Shape;74;p17"/>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75" name="Google Shape;75;p17"/>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08</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9">
  <p:cSld name="SECTION_HEADER_2_1_1_1_1_4">
    <p:bg>
      <p:bgPr>
        <a:solidFill>
          <a:schemeClr val="dk1"/>
        </a:solidFill>
      </p:bgPr>
    </p:bg>
    <p:spTree>
      <p:nvGrpSpPr>
        <p:cNvPr id="76"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78" name="Google Shape;78;p18"/>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79" name="Google Shape;79;p18"/>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09</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0">
  <p:cSld name="SECTION_HEADER_2_1_1_1_1_5">
    <p:bg>
      <p:bgPr>
        <a:solidFill>
          <a:schemeClr val="dk1"/>
        </a:solidFill>
      </p:bgPr>
    </p:bg>
    <p:spTree>
      <p:nvGrpSpPr>
        <p:cNvPr id="80" name="Shape 80"/>
        <p:cNvGrpSpPr/>
        <p:nvPr/>
      </p:nvGrpSpPr>
      <p:grpSpPr>
        <a:xfrm>
          <a:off x="0" y="0"/>
          <a:ext cx="0" cy="0"/>
          <a:chOff x="0" y="0"/>
          <a:chExt cx="0" cy="0"/>
        </a:xfrm>
      </p:grpSpPr>
      <p:pic>
        <p:nvPicPr>
          <p:cNvPr id="81" name="Google Shape;81;p19"/>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82" name="Google Shape;82;p19"/>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83" name="Google Shape;83;p19"/>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10</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1">
  <p:cSld name="SECTION_HEADER_2_1_1_1_1_5_1">
    <p:bg>
      <p:bgPr>
        <a:solidFill>
          <a:schemeClr val="dk1"/>
        </a:solidFill>
      </p:bgPr>
    </p:bg>
    <p:spTree>
      <p:nvGrpSpPr>
        <p:cNvPr id="84" name="Shape 84"/>
        <p:cNvGrpSpPr/>
        <p:nvPr/>
      </p:nvGrpSpPr>
      <p:grpSpPr>
        <a:xfrm>
          <a:off x="0" y="0"/>
          <a:ext cx="0" cy="0"/>
          <a:chOff x="0" y="0"/>
          <a:chExt cx="0" cy="0"/>
        </a:xfrm>
      </p:grpSpPr>
      <p:pic>
        <p:nvPicPr>
          <p:cNvPr id="85" name="Google Shape;85;p20"/>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86" name="Google Shape;86;p20"/>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87" name="Google Shape;87;p20"/>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11</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_1_2">
    <p:bg>
      <p:bgPr>
        <a:solidFill>
          <a:schemeClr val="lt1"/>
        </a:solidFill>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232425" y="3104524"/>
            <a:ext cx="4355999" cy="661506"/>
          </a:xfrm>
          <a:prstGeom prst="rect">
            <a:avLst/>
          </a:prstGeom>
          <a:noFill/>
          <a:ln>
            <a:noFill/>
          </a:ln>
        </p:spPr>
      </p:pic>
      <p:sp>
        <p:nvSpPr>
          <p:cNvPr id="16" name="Google Shape;16;p3"/>
          <p:cNvSpPr txBox="1"/>
          <p:nvPr>
            <p:ph type="ctrTitle"/>
          </p:nvPr>
        </p:nvSpPr>
        <p:spPr>
          <a:xfrm>
            <a:off x="4597625" y="4099500"/>
            <a:ext cx="4314000" cy="822000"/>
          </a:xfrm>
          <a:prstGeom prst="rect">
            <a:avLst/>
          </a:prstGeom>
        </p:spPr>
        <p:txBody>
          <a:bodyPr anchorCtr="0" anchor="b" bIns="0" lIns="0" spcFirstLastPara="1" rIns="0" wrap="square" tIns="0">
            <a:normAutofit/>
          </a:bodyPr>
          <a:lstStyle>
            <a:lvl1pPr lvl="0"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
        <p:nvSpPr>
          <p:cNvPr id="17" name="Google Shape;17;p3"/>
          <p:cNvSpPr txBox="1"/>
          <p:nvPr>
            <p:ph idx="2" type="ctrTitle"/>
          </p:nvPr>
        </p:nvSpPr>
        <p:spPr>
          <a:xfrm>
            <a:off x="232425" y="4099500"/>
            <a:ext cx="4314000" cy="822000"/>
          </a:xfrm>
          <a:prstGeom prst="rect">
            <a:avLst/>
          </a:prstGeom>
        </p:spPr>
        <p:txBody>
          <a:bodyPr anchorCtr="0" anchor="b" bIns="0" lIns="0" spcFirstLastPara="1" rIns="0" wrap="square" tIns="0">
            <a:normAutofit/>
          </a:bodyPr>
          <a:lstStyle>
            <a:lvl1pPr lvl="0"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pic>
        <p:nvPicPr>
          <p:cNvPr id="18" name="Google Shape;18;p3"/>
          <p:cNvPicPr preferRelativeResize="0"/>
          <p:nvPr/>
        </p:nvPicPr>
        <p:blipFill>
          <a:blip r:embed="rId3">
            <a:alphaModFix/>
          </a:blip>
          <a:stretch>
            <a:fillRect/>
          </a:stretch>
        </p:blipFill>
        <p:spPr>
          <a:xfrm>
            <a:off x="231975" y="222012"/>
            <a:ext cx="8680050" cy="2312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2">
  <p:cSld name="SECTION_HEADER_2_1_1_1_1_5_2">
    <p:bg>
      <p:bgPr>
        <a:solidFill>
          <a:schemeClr val="dk1"/>
        </a:solidFill>
      </p:bgPr>
    </p:bg>
    <p:spTree>
      <p:nvGrpSpPr>
        <p:cNvPr id="88" name="Shape 88"/>
        <p:cNvGrpSpPr/>
        <p:nvPr/>
      </p:nvGrpSpPr>
      <p:grpSpPr>
        <a:xfrm>
          <a:off x="0" y="0"/>
          <a:ext cx="0" cy="0"/>
          <a:chOff x="0" y="0"/>
          <a:chExt cx="0" cy="0"/>
        </a:xfrm>
      </p:grpSpPr>
      <p:pic>
        <p:nvPicPr>
          <p:cNvPr id="89" name="Google Shape;89;p21"/>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90" name="Google Shape;90;p21"/>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91" name="Google Shape;91;p21"/>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12</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3">
  <p:cSld name="SECTION_HEADER_2_1_1_1_1_5_3">
    <p:bg>
      <p:bgPr>
        <a:solidFill>
          <a:schemeClr val="dk1"/>
        </a:solidFill>
      </p:bgPr>
    </p:bg>
    <p:spTree>
      <p:nvGrpSpPr>
        <p:cNvPr id="92" name="Shape 92"/>
        <p:cNvGrpSpPr/>
        <p:nvPr/>
      </p:nvGrpSpPr>
      <p:grpSpPr>
        <a:xfrm>
          <a:off x="0" y="0"/>
          <a:ext cx="0" cy="0"/>
          <a:chOff x="0" y="0"/>
          <a:chExt cx="0" cy="0"/>
        </a:xfrm>
      </p:grpSpPr>
      <p:pic>
        <p:nvPicPr>
          <p:cNvPr id="93" name="Google Shape;93;p22"/>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94" name="Google Shape;94;p22"/>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95" name="Google Shape;95;p22"/>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13</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4">
  <p:cSld name="SECTION_HEADER_2_1_1_1_1_5_4">
    <p:bg>
      <p:bgPr>
        <a:solidFill>
          <a:schemeClr val="dk1"/>
        </a:solidFill>
      </p:bgPr>
    </p:bg>
    <p:spTree>
      <p:nvGrpSpPr>
        <p:cNvPr id="96" name="Shape 96"/>
        <p:cNvGrpSpPr/>
        <p:nvPr/>
      </p:nvGrpSpPr>
      <p:grpSpPr>
        <a:xfrm>
          <a:off x="0" y="0"/>
          <a:ext cx="0" cy="0"/>
          <a:chOff x="0" y="0"/>
          <a:chExt cx="0" cy="0"/>
        </a:xfrm>
      </p:grpSpPr>
      <p:pic>
        <p:nvPicPr>
          <p:cNvPr id="97" name="Google Shape;97;p23"/>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98" name="Google Shape;98;p23"/>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99" name="Google Shape;99;p23"/>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14</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5">
  <p:cSld name="SECTION_HEADER_2_1_1_1_1_5_5">
    <p:bg>
      <p:bgPr>
        <a:solidFill>
          <a:schemeClr val="dk1"/>
        </a:solidFill>
      </p:bgPr>
    </p:bg>
    <p:spTree>
      <p:nvGrpSpPr>
        <p:cNvPr id="100" name="Shape 100"/>
        <p:cNvGrpSpPr/>
        <p:nvPr/>
      </p:nvGrpSpPr>
      <p:grpSpPr>
        <a:xfrm>
          <a:off x="0" y="0"/>
          <a:ext cx="0" cy="0"/>
          <a:chOff x="0" y="0"/>
          <a:chExt cx="0" cy="0"/>
        </a:xfrm>
      </p:grpSpPr>
      <p:pic>
        <p:nvPicPr>
          <p:cNvPr id="101" name="Google Shape;101;p24"/>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02" name="Google Shape;102;p24"/>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03" name="Google Shape;103;p24"/>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15</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6">
  <p:cSld name="SECTION_HEADER_2_1_1_1_1_5_6">
    <p:bg>
      <p:bgPr>
        <a:solidFill>
          <a:schemeClr val="dk1"/>
        </a:solidFill>
      </p:bgPr>
    </p:bg>
    <p:spTree>
      <p:nvGrpSpPr>
        <p:cNvPr id="104" name="Shape 104"/>
        <p:cNvGrpSpPr/>
        <p:nvPr/>
      </p:nvGrpSpPr>
      <p:grpSpPr>
        <a:xfrm>
          <a:off x="0" y="0"/>
          <a:ext cx="0" cy="0"/>
          <a:chOff x="0" y="0"/>
          <a:chExt cx="0" cy="0"/>
        </a:xfrm>
      </p:grpSpPr>
      <p:pic>
        <p:nvPicPr>
          <p:cNvPr id="105" name="Google Shape;105;p25"/>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06" name="Google Shape;106;p25"/>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07" name="Google Shape;107;p25"/>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16</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7">
  <p:cSld name="SECTION_HEADER_2_1_1_1_1_5_7">
    <p:bg>
      <p:bgPr>
        <a:solidFill>
          <a:schemeClr val="dk1"/>
        </a:solidFill>
      </p:bgPr>
    </p:bg>
    <p:spTree>
      <p:nvGrpSpPr>
        <p:cNvPr id="108"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10" name="Google Shape;110;p26"/>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11" name="Google Shape;111;p26"/>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17</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8">
  <p:cSld name="SECTION_HEADER_2_1_1_1_1_5_7_1">
    <p:bg>
      <p:bgPr>
        <a:solidFill>
          <a:schemeClr val="dk1"/>
        </a:solidFill>
      </p:bgPr>
    </p:bg>
    <p:spTree>
      <p:nvGrpSpPr>
        <p:cNvPr id="112"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14" name="Google Shape;114;p27"/>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15" name="Google Shape;115;p27"/>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18</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9">
  <p:cSld name="SECTION_HEADER_2_1_1_1_1_5_7_1_1">
    <p:bg>
      <p:bgPr>
        <a:solidFill>
          <a:schemeClr val="dk1"/>
        </a:solidFill>
      </p:bgPr>
    </p:bg>
    <p:spTree>
      <p:nvGrpSpPr>
        <p:cNvPr id="116" name="Shape 116"/>
        <p:cNvGrpSpPr/>
        <p:nvPr/>
      </p:nvGrpSpPr>
      <p:grpSpPr>
        <a:xfrm>
          <a:off x="0" y="0"/>
          <a:ext cx="0" cy="0"/>
          <a:chOff x="0" y="0"/>
          <a:chExt cx="0" cy="0"/>
        </a:xfrm>
      </p:grpSpPr>
      <p:pic>
        <p:nvPicPr>
          <p:cNvPr id="117" name="Google Shape;117;p28"/>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18" name="Google Shape;118;p28"/>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19" name="Google Shape;119;p28"/>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19</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0">
  <p:cSld name="SECTION_HEADER_2_1_1_1_1_5_7_1_2">
    <p:bg>
      <p:bgPr>
        <a:solidFill>
          <a:schemeClr val="dk1"/>
        </a:solidFill>
      </p:bgPr>
    </p:bg>
    <p:spTree>
      <p:nvGrpSpPr>
        <p:cNvPr id="120" name="Shape 120"/>
        <p:cNvGrpSpPr/>
        <p:nvPr/>
      </p:nvGrpSpPr>
      <p:grpSpPr>
        <a:xfrm>
          <a:off x="0" y="0"/>
          <a:ext cx="0" cy="0"/>
          <a:chOff x="0" y="0"/>
          <a:chExt cx="0" cy="0"/>
        </a:xfrm>
      </p:grpSpPr>
      <p:pic>
        <p:nvPicPr>
          <p:cNvPr id="121" name="Google Shape;121;p29"/>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22" name="Google Shape;122;p29"/>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123" name="Google Shape;123;p29"/>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20</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no number">
  <p:cSld name="SECTION_HEADER_2_1_1_1_1_5_7_1_2_1">
    <p:bg>
      <p:bgPr>
        <a:solidFill>
          <a:schemeClr val="dk1"/>
        </a:solidFill>
      </p:bgPr>
    </p:bg>
    <p:spTree>
      <p:nvGrpSpPr>
        <p:cNvPr id="124" name="Shape 124"/>
        <p:cNvGrpSpPr/>
        <p:nvPr/>
      </p:nvGrpSpPr>
      <p:grpSpPr>
        <a:xfrm>
          <a:off x="0" y="0"/>
          <a:ext cx="0" cy="0"/>
          <a:chOff x="0" y="0"/>
          <a:chExt cx="0" cy="0"/>
        </a:xfrm>
      </p:grpSpPr>
      <p:pic>
        <p:nvPicPr>
          <p:cNvPr id="125" name="Google Shape;125;p30"/>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126" name="Google Shape;126;p30"/>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2_1_1">
    <p:bg>
      <p:bgPr>
        <a:solidFill>
          <a:schemeClr val="dk2"/>
        </a:solidFill>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232422" y="1670920"/>
            <a:ext cx="8679151" cy="2310880"/>
          </a:xfrm>
          <a:prstGeom prst="rect">
            <a:avLst/>
          </a:prstGeom>
          <a:noFill/>
          <a:ln>
            <a:noFill/>
          </a:ln>
        </p:spPr>
      </p:pic>
      <p:pic>
        <p:nvPicPr>
          <p:cNvPr id="21" name="Google Shape;21;p4"/>
          <p:cNvPicPr preferRelativeResize="0"/>
          <p:nvPr/>
        </p:nvPicPr>
        <p:blipFill>
          <a:blip r:embed="rId3">
            <a:alphaModFix/>
          </a:blip>
          <a:stretch>
            <a:fillRect/>
          </a:stretch>
        </p:blipFill>
        <p:spPr>
          <a:xfrm>
            <a:off x="232425" y="221999"/>
            <a:ext cx="4355999" cy="661506"/>
          </a:xfrm>
          <a:prstGeom prst="rect">
            <a:avLst/>
          </a:prstGeom>
          <a:noFill/>
          <a:ln>
            <a:noFill/>
          </a:ln>
        </p:spPr>
      </p:pic>
      <p:sp>
        <p:nvSpPr>
          <p:cNvPr id="22" name="Google Shape;22;p4"/>
          <p:cNvSpPr txBox="1"/>
          <p:nvPr>
            <p:ph type="ctrTitle"/>
          </p:nvPr>
        </p:nvSpPr>
        <p:spPr>
          <a:xfrm>
            <a:off x="4644350" y="4099500"/>
            <a:ext cx="4267200" cy="822000"/>
          </a:xfrm>
          <a:prstGeom prst="rect">
            <a:avLst/>
          </a:prstGeom>
        </p:spPr>
        <p:txBody>
          <a:bodyPr anchorCtr="0" anchor="b" bIns="0" lIns="0" spcFirstLastPara="1" rIns="0" wrap="square" tIns="0">
            <a:normAutofit/>
          </a:bodyPr>
          <a:lstStyle>
            <a:lvl1pPr lvl="0"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
        <p:nvSpPr>
          <p:cNvPr id="23" name="Google Shape;23;p4"/>
          <p:cNvSpPr txBox="1"/>
          <p:nvPr>
            <p:ph idx="2" type="ctrTitle"/>
          </p:nvPr>
        </p:nvSpPr>
        <p:spPr>
          <a:xfrm>
            <a:off x="232425" y="4099500"/>
            <a:ext cx="4314000" cy="822000"/>
          </a:xfrm>
          <a:prstGeom prst="rect">
            <a:avLst/>
          </a:prstGeom>
        </p:spPr>
        <p:txBody>
          <a:bodyPr anchorCtr="0" anchor="b" bIns="0" lIns="0" spcFirstLastPara="1" rIns="0" wrap="square" tIns="0">
            <a:normAutofit/>
          </a:bodyPr>
          <a:lstStyle>
            <a:lvl1pPr lvl="0"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1">
    <p:bg>
      <p:bgPr>
        <a:solidFill>
          <a:schemeClr val="lt1"/>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231975" y="1670162"/>
            <a:ext cx="8680050" cy="2312400"/>
          </a:xfrm>
          <a:prstGeom prst="rect">
            <a:avLst/>
          </a:prstGeom>
          <a:noFill/>
          <a:ln>
            <a:noFill/>
          </a:ln>
        </p:spPr>
      </p:pic>
      <p:pic>
        <p:nvPicPr>
          <p:cNvPr id="26" name="Google Shape;26;p5"/>
          <p:cNvPicPr preferRelativeResize="0"/>
          <p:nvPr/>
        </p:nvPicPr>
        <p:blipFill>
          <a:blip r:embed="rId3">
            <a:alphaModFix/>
          </a:blip>
          <a:stretch>
            <a:fillRect/>
          </a:stretch>
        </p:blipFill>
        <p:spPr>
          <a:xfrm>
            <a:off x="232425" y="221999"/>
            <a:ext cx="4355999" cy="661506"/>
          </a:xfrm>
          <a:prstGeom prst="rect">
            <a:avLst/>
          </a:prstGeom>
          <a:noFill/>
          <a:ln>
            <a:noFill/>
          </a:ln>
        </p:spPr>
      </p:pic>
      <p:sp>
        <p:nvSpPr>
          <p:cNvPr id="27" name="Google Shape;27;p5"/>
          <p:cNvSpPr txBox="1"/>
          <p:nvPr>
            <p:ph type="ctrTitle"/>
          </p:nvPr>
        </p:nvSpPr>
        <p:spPr>
          <a:xfrm>
            <a:off x="4644350" y="4099500"/>
            <a:ext cx="4267200" cy="822000"/>
          </a:xfrm>
          <a:prstGeom prst="rect">
            <a:avLst/>
          </a:prstGeom>
        </p:spPr>
        <p:txBody>
          <a:bodyPr anchorCtr="0" anchor="b" bIns="0" lIns="0" spcFirstLastPara="1" rIns="0" wrap="square" tIns="0">
            <a:normAutofit/>
          </a:bodyPr>
          <a:lstStyle>
            <a:lvl1pPr lvl="0"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gn="r">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
        <p:nvSpPr>
          <p:cNvPr id="28" name="Google Shape;28;p5"/>
          <p:cNvSpPr txBox="1"/>
          <p:nvPr>
            <p:ph idx="2" type="ctrTitle"/>
          </p:nvPr>
        </p:nvSpPr>
        <p:spPr>
          <a:xfrm>
            <a:off x="232425" y="4099500"/>
            <a:ext cx="4314000" cy="822000"/>
          </a:xfrm>
          <a:prstGeom prst="rect">
            <a:avLst/>
          </a:prstGeom>
        </p:spPr>
        <p:txBody>
          <a:bodyPr anchorCtr="0" anchor="b" bIns="0" lIns="0" spcFirstLastPara="1" rIns="0" wrap="square" tIns="0">
            <a:normAutofit/>
          </a:bodyPr>
          <a:lstStyle>
            <a:lvl1pPr lvl="0"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1pPr>
            <a:lvl2pPr lvl="1"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2pPr>
            <a:lvl3pPr lvl="2"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3pPr>
            <a:lvl4pPr lvl="3"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4pPr>
            <a:lvl5pPr lvl="4"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5pPr>
            <a:lvl6pPr lvl="5"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6pPr>
            <a:lvl7pPr lvl="6"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7pPr>
            <a:lvl8pPr lvl="7"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8pPr>
            <a:lvl9pPr lvl="8" rtl="0">
              <a:lnSpc>
                <a:spcPct val="80000"/>
              </a:lnSpc>
              <a:spcBef>
                <a:spcPts val="0"/>
              </a:spcBef>
              <a:spcAft>
                <a:spcPts val="0"/>
              </a:spcAft>
              <a:buSzPts val="1800"/>
              <a:buFont typeface="Instrument Sans Medium"/>
              <a:buNone/>
              <a:defRPr sz="1800">
                <a:latin typeface="Instrument Sans Medium"/>
                <a:ea typeface="Instrument Sans Medium"/>
                <a:cs typeface="Instrument Sans Medium"/>
                <a:sym typeface="Instrument Sans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type="secHead">
  <p:cSld name="SECTION_HEADER">
    <p:bg>
      <p:bgPr>
        <a:solidFill>
          <a:schemeClr val="dk2"/>
        </a:solidFill>
      </p:bgPr>
    </p:bg>
    <p:spTree>
      <p:nvGrpSpPr>
        <p:cNvPr id="29" name="Shape 29"/>
        <p:cNvGrpSpPr/>
        <p:nvPr/>
      </p:nvGrpSpPr>
      <p:grpSpPr>
        <a:xfrm>
          <a:off x="0" y="0"/>
          <a:ext cx="0" cy="0"/>
          <a:chOff x="0" y="0"/>
          <a:chExt cx="0" cy="0"/>
        </a:xfrm>
      </p:grpSpPr>
      <p:pic>
        <p:nvPicPr>
          <p:cNvPr id="30" name="Google Shape;30;p6"/>
          <p:cNvPicPr preferRelativeResize="0"/>
          <p:nvPr/>
        </p:nvPicPr>
        <p:blipFill>
          <a:blip r:embed="rId2">
            <a:alphaModFix/>
          </a:blip>
          <a:stretch>
            <a:fillRect/>
          </a:stretch>
        </p:blipFill>
        <p:spPr>
          <a:xfrm>
            <a:off x="4597625" y="1350348"/>
            <a:ext cx="4341600" cy="2649102"/>
          </a:xfrm>
          <a:prstGeom prst="rect">
            <a:avLst/>
          </a:prstGeom>
          <a:noFill/>
          <a:ln>
            <a:noFill/>
          </a:ln>
        </p:spPr>
      </p:pic>
      <p:pic>
        <p:nvPicPr>
          <p:cNvPr id="31" name="Google Shape;31;p6"/>
          <p:cNvPicPr preferRelativeResize="0"/>
          <p:nvPr/>
        </p:nvPicPr>
        <p:blipFill rotWithShape="1">
          <a:blip r:embed="rId3">
            <a:alphaModFix/>
          </a:blip>
          <a:srcRect b="0" l="0" r="85682" t="0"/>
          <a:stretch/>
        </p:blipFill>
        <p:spPr>
          <a:xfrm>
            <a:off x="232425" y="209050"/>
            <a:ext cx="251402" cy="336950"/>
          </a:xfrm>
          <a:prstGeom prst="rect">
            <a:avLst/>
          </a:prstGeom>
          <a:noFill/>
          <a:ln>
            <a:noFill/>
          </a:ln>
        </p:spPr>
      </p:pic>
      <p:sp>
        <p:nvSpPr>
          <p:cNvPr id="32" name="Google Shape;32;p6"/>
          <p:cNvSpPr txBox="1"/>
          <p:nvPr>
            <p:ph type="ctrTitle"/>
          </p:nvPr>
        </p:nvSpPr>
        <p:spPr>
          <a:xfrm>
            <a:off x="232425" y="1350364"/>
            <a:ext cx="40689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SzPts val="1600"/>
              <a:buNone/>
              <a:defRPr sz="16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Tree>
  </p:cSld>
  <p:clrMapOvr>
    <a:masterClrMapping/>
  </p:clrMapOvr>
  <p:extLst>
    <p:ext uri="{DCECCB84-F9BA-43D5-87BE-67443E8EF086}">
      <p15:sldGuideLst>
        <p15:guide id="1" orient="horz" pos="851">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SECTION_HEADER_1">
    <p:bg>
      <p:bgPr>
        <a:solidFill>
          <a:schemeClr val="lt1"/>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4597625" y="1350349"/>
            <a:ext cx="4341600" cy="2649102"/>
          </a:xfrm>
          <a:prstGeom prst="rect">
            <a:avLst/>
          </a:prstGeom>
          <a:noFill/>
          <a:ln>
            <a:noFill/>
          </a:ln>
        </p:spPr>
      </p:pic>
      <p:sp>
        <p:nvSpPr>
          <p:cNvPr id="35" name="Google Shape;35;p7"/>
          <p:cNvSpPr txBox="1"/>
          <p:nvPr>
            <p:ph type="ctrTitle"/>
          </p:nvPr>
        </p:nvSpPr>
        <p:spPr>
          <a:xfrm>
            <a:off x="232425" y="1350364"/>
            <a:ext cx="40689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SzPts val="1600"/>
              <a:buNone/>
              <a:defRPr sz="16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pic>
        <p:nvPicPr>
          <p:cNvPr id="36" name="Google Shape;36;p7"/>
          <p:cNvPicPr preferRelativeResize="0"/>
          <p:nvPr/>
        </p:nvPicPr>
        <p:blipFill rotWithShape="1">
          <a:blip r:embed="rId3">
            <a:alphaModFix/>
          </a:blip>
          <a:srcRect b="0" l="0" r="85682" t="0"/>
          <a:stretch/>
        </p:blipFill>
        <p:spPr>
          <a:xfrm>
            <a:off x="232425" y="209050"/>
            <a:ext cx="251402" cy="336950"/>
          </a:xfrm>
          <a:prstGeom prst="rect">
            <a:avLst/>
          </a:prstGeom>
          <a:noFill/>
          <a:ln>
            <a:noFill/>
          </a:ln>
        </p:spPr>
      </p:pic>
    </p:spTree>
  </p:cSld>
  <p:clrMapOvr>
    <a:masterClrMapping/>
  </p:clrMapOvr>
  <p:extLst>
    <p:ext uri="{DCECCB84-F9BA-43D5-87BE-67443E8EF086}">
      <p15:sldGuideLst>
        <p15:guide id="1" orient="horz" pos="851">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SECTION_HEADER_1_1">
    <p:bg>
      <p:bgPr>
        <a:solidFill>
          <a:schemeClr val="lt1"/>
        </a:solidFill>
      </p:bgPr>
    </p:bg>
    <p:spTree>
      <p:nvGrpSpPr>
        <p:cNvPr id="37" name="Shape 37"/>
        <p:cNvGrpSpPr/>
        <p:nvPr/>
      </p:nvGrpSpPr>
      <p:grpSpPr>
        <a:xfrm>
          <a:off x="0" y="0"/>
          <a:ext cx="0" cy="0"/>
          <a:chOff x="0" y="0"/>
          <a:chExt cx="0" cy="0"/>
        </a:xfrm>
      </p:grpSpPr>
      <p:sp>
        <p:nvSpPr>
          <p:cNvPr id="38" name="Google Shape;38;p8"/>
          <p:cNvSpPr txBox="1"/>
          <p:nvPr>
            <p:ph type="ctrTitle"/>
          </p:nvPr>
        </p:nvSpPr>
        <p:spPr>
          <a:xfrm>
            <a:off x="232425" y="1350364"/>
            <a:ext cx="40689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SzPts val="1600"/>
              <a:buNone/>
              <a:defRPr sz="16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pic>
        <p:nvPicPr>
          <p:cNvPr id="39" name="Google Shape;39;p8"/>
          <p:cNvPicPr preferRelativeResize="0"/>
          <p:nvPr/>
        </p:nvPicPr>
        <p:blipFill rotWithShape="1">
          <a:blip r:embed="rId2">
            <a:alphaModFix/>
          </a:blip>
          <a:srcRect b="0" l="0" r="85682" t="0"/>
          <a:stretch/>
        </p:blipFill>
        <p:spPr>
          <a:xfrm>
            <a:off x="232425" y="209050"/>
            <a:ext cx="251402" cy="336950"/>
          </a:xfrm>
          <a:prstGeom prst="rect">
            <a:avLst/>
          </a:prstGeom>
          <a:noFill/>
          <a:ln>
            <a:noFill/>
          </a:ln>
        </p:spPr>
      </p:pic>
      <p:sp>
        <p:nvSpPr>
          <p:cNvPr id="40" name="Google Shape;40;p8"/>
          <p:cNvSpPr/>
          <p:nvPr>
            <p:ph idx="2" type="pic"/>
          </p:nvPr>
        </p:nvSpPr>
        <p:spPr>
          <a:xfrm>
            <a:off x="4597625" y="222000"/>
            <a:ext cx="4324500" cy="4699500"/>
          </a:xfrm>
          <a:prstGeom prst="rect">
            <a:avLst/>
          </a:prstGeom>
          <a:noFill/>
          <a:ln>
            <a:noFill/>
          </a:ln>
        </p:spPr>
      </p:sp>
    </p:spTree>
  </p:cSld>
  <p:clrMapOvr>
    <a:masterClrMapping/>
  </p:clrMapOvr>
  <p:extLst>
    <p:ext uri="{DCECCB84-F9BA-43D5-87BE-67443E8EF086}">
      <p15:sldGuideLst>
        <p15:guide id="1" orient="horz" pos="851">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SECTION_HEADER_2">
    <p:bg>
      <p:bgPr>
        <a:solidFill>
          <a:schemeClr val="dk2"/>
        </a:solidFill>
      </p:bgPr>
    </p:bg>
    <p:spTree>
      <p:nvGrpSpPr>
        <p:cNvPr id="41" name="Shape 41"/>
        <p:cNvGrpSpPr/>
        <p:nvPr/>
      </p:nvGrpSpPr>
      <p:grpSpPr>
        <a:xfrm>
          <a:off x="0" y="0"/>
          <a:ext cx="0" cy="0"/>
          <a:chOff x="0" y="0"/>
          <a:chExt cx="0" cy="0"/>
        </a:xfrm>
      </p:grpSpPr>
      <p:sp>
        <p:nvSpPr>
          <p:cNvPr id="42" name="Google Shape;42;p9"/>
          <p:cNvSpPr txBox="1"/>
          <p:nvPr>
            <p:ph type="ctrTitle"/>
          </p:nvPr>
        </p:nvSpPr>
        <p:spPr>
          <a:xfrm>
            <a:off x="232425" y="1350375"/>
            <a:ext cx="86895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SzPts val="4800"/>
              <a:buFont typeface="Instrument Sans Medium"/>
              <a:buNone/>
              <a:defRPr sz="4800">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pic>
        <p:nvPicPr>
          <p:cNvPr id="43" name="Google Shape;43;p9"/>
          <p:cNvPicPr preferRelativeResize="0"/>
          <p:nvPr/>
        </p:nvPicPr>
        <p:blipFill rotWithShape="1">
          <a:blip r:embed="rId2">
            <a:alphaModFix/>
          </a:blip>
          <a:srcRect b="0" l="0" r="85682" t="0"/>
          <a:stretch/>
        </p:blipFill>
        <p:spPr>
          <a:xfrm>
            <a:off x="232425" y="209050"/>
            <a:ext cx="251402" cy="336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SECTION_HEADER_2_1">
    <p:bg>
      <p:bgPr>
        <a:solidFill>
          <a:schemeClr val="dk1"/>
        </a:solidFill>
      </p:bgPr>
    </p:bg>
    <p:spTree>
      <p:nvGrpSpPr>
        <p:cNvPr id="44" name="Shape 44"/>
        <p:cNvGrpSpPr/>
        <p:nvPr/>
      </p:nvGrpSpPr>
      <p:grpSpPr>
        <a:xfrm>
          <a:off x="0" y="0"/>
          <a:ext cx="0" cy="0"/>
          <a:chOff x="0" y="0"/>
          <a:chExt cx="0" cy="0"/>
        </a:xfrm>
      </p:grpSpPr>
      <p:pic>
        <p:nvPicPr>
          <p:cNvPr id="45" name="Google Shape;45;p10"/>
          <p:cNvPicPr preferRelativeResize="0"/>
          <p:nvPr/>
        </p:nvPicPr>
        <p:blipFill rotWithShape="1">
          <a:blip r:embed="rId2">
            <a:alphaModFix/>
          </a:blip>
          <a:srcRect b="1380" l="0" r="0" t="1390"/>
          <a:stretch/>
        </p:blipFill>
        <p:spPr>
          <a:xfrm>
            <a:off x="232425" y="209050"/>
            <a:ext cx="251403" cy="336949"/>
          </a:xfrm>
          <a:prstGeom prst="rect">
            <a:avLst/>
          </a:prstGeom>
          <a:noFill/>
          <a:ln>
            <a:noFill/>
          </a:ln>
        </p:spPr>
      </p:pic>
      <p:sp>
        <p:nvSpPr>
          <p:cNvPr id="46" name="Google Shape;46;p10"/>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lvl1pPr lvl="0" rtl="0">
              <a:lnSpc>
                <a:spcPct val="80000"/>
              </a:lnSpc>
              <a:spcBef>
                <a:spcPts val="0"/>
              </a:spcBef>
              <a:spcAft>
                <a:spcPts val="0"/>
              </a:spcAft>
              <a:buClr>
                <a:schemeClr val="dk2"/>
              </a:buClr>
              <a:buSzPts val="4800"/>
              <a:buFont typeface="Instrument Sans Medium"/>
              <a:buNone/>
              <a:defRPr sz="4800">
                <a:solidFill>
                  <a:schemeClr val="dk2"/>
                </a:solidFill>
                <a:latin typeface="Instrument Sans Medium"/>
                <a:ea typeface="Instrument Sans Medium"/>
                <a:cs typeface="Instrument Sans Medium"/>
                <a:sym typeface="Instrument Sans Medium"/>
              </a:defRPr>
            </a:lvl1pPr>
            <a:lvl2pPr lvl="1" rtl="0" algn="ctr">
              <a:lnSpc>
                <a:spcPct val="80000"/>
              </a:lnSpc>
              <a:spcBef>
                <a:spcPts val="0"/>
              </a:spcBef>
              <a:spcAft>
                <a:spcPts val="0"/>
              </a:spcAft>
              <a:buClr>
                <a:schemeClr val="dk2"/>
              </a:buClr>
              <a:buSzPts val="5200"/>
              <a:buNone/>
              <a:defRPr sz="5200">
                <a:solidFill>
                  <a:schemeClr val="dk2"/>
                </a:solidFill>
              </a:defRPr>
            </a:lvl2pPr>
            <a:lvl3pPr lvl="2" rtl="0" algn="ctr">
              <a:lnSpc>
                <a:spcPct val="80000"/>
              </a:lnSpc>
              <a:spcBef>
                <a:spcPts val="0"/>
              </a:spcBef>
              <a:spcAft>
                <a:spcPts val="0"/>
              </a:spcAft>
              <a:buClr>
                <a:schemeClr val="dk2"/>
              </a:buClr>
              <a:buSzPts val="5200"/>
              <a:buNone/>
              <a:defRPr sz="5200">
                <a:solidFill>
                  <a:schemeClr val="dk2"/>
                </a:solidFill>
              </a:defRPr>
            </a:lvl3pPr>
            <a:lvl4pPr lvl="3" rtl="0" algn="ctr">
              <a:lnSpc>
                <a:spcPct val="80000"/>
              </a:lnSpc>
              <a:spcBef>
                <a:spcPts val="0"/>
              </a:spcBef>
              <a:spcAft>
                <a:spcPts val="0"/>
              </a:spcAft>
              <a:buClr>
                <a:schemeClr val="dk2"/>
              </a:buClr>
              <a:buSzPts val="5200"/>
              <a:buNone/>
              <a:defRPr sz="5200">
                <a:solidFill>
                  <a:schemeClr val="dk2"/>
                </a:solidFill>
              </a:defRPr>
            </a:lvl4pPr>
            <a:lvl5pPr lvl="4" rtl="0" algn="ctr">
              <a:lnSpc>
                <a:spcPct val="80000"/>
              </a:lnSpc>
              <a:spcBef>
                <a:spcPts val="0"/>
              </a:spcBef>
              <a:spcAft>
                <a:spcPts val="0"/>
              </a:spcAft>
              <a:buClr>
                <a:schemeClr val="dk2"/>
              </a:buClr>
              <a:buSzPts val="5200"/>
              <a:buNone/>
              <a:defRPr sz="5200">
                <a:solidFill>
                  <a:schemeClr val="dk2"/>
                </a:solidFill>
              </a:defRPr>
            </a:lvl5pPr>
            <a:lvl6pPr lvl="5" rtl="0" algn="ctr">
              <a:lnSpc>
                <a:spcPct val="80000"/>
              </a:lnSpc>
              <a:spcBef>
                <a:spcPts val="0"/>
              </a:spcBef>
              <a:spcAft>
                <a:spcPts val="0"/>
              </a:spcAft>
              <a:buClr>
                <a:schemeClr val="dk2"/>
              </a:buClr>
              <a:buSzPts val="5200"/>
              <a:buNone/>
              <a:defRPr sz="5200">
                <a:solidFill>
                  <a:schemeClr val="dk2"/>
                </a:solidFill>
              </a:defRPr>
            </a:lvl6pPr>
            <a:lvl7pPr lvl="6" rtl="0" algn="ctr">
              <a:lnSpc>
                <a:spcPct val="80000"/>
              </a:lnSpc>
              <a:spcBef>
                <a:spcPts val="0"/>
              </a:spcBef>
              <a:spcAft>
                <a:spcPts val="0"/>
              </a:spcAft>
              <a:buClr>
                <a:schemeClr val="dk2"/>
              </a:buClr>
              <a:buSzPts val="5200"/>
              <a:buNone/>
              <a:defRPr sz="5200">
                <a:solidFill>
                  <a:schemeClr val="dk2"/>
                </a:solidFill>
              </a:defRPr>
            </a:lvl7pPr>
            <a:lvl8pPr lvl="7" rtl="0" algn="ctr">
              <a:lnSpc>
                <a:spcPct val="80000"/>
              </a:lnSpc>
              <a:spcBef>
                <a:spcPts val="0"/>
              </a:spcBef>
              <a:spcAft>
                <a:spcPts val="0"/>
              </a:spcAft>
              <a:buClr>
                <a:schemeClr val="dk2"/>
              </a:buClr>
              <a:buSzPts val="5200"/>
              <a:buNone/>
              <a:defRPr sz="5200">
                <a:solidFill>
                  <a:schemeClr val="dk2"/>
                </a:solidFill>
              </a:defRPr>
            </a:lvl8pPr>
            <a:lvl9pPr lvl="8" rtl="0" algn="ctr">
              <a:lnSpc>
                <a:spcPct val="80000"/>
              </a:lnSpc>
              <a:spcBef>
                <a:spcPts val="0"/>
              </a:spcBef>
              <a:spcAft>
                <a:spcPts val="0"/>
              </a:spcAft>
              <a:buClr>
                <a:schemeClr val="dk2"/>
              </a:buClr>
              <a:buSzPts val="5200"/>
              <a:buNone/>
              <a:defRPr sz="5200">
                <a:solidFill>
                  <a:schemeClr val="dk2"/>
                </a:solidFill>
              </a:defRPr>
            </a:lvl9pPr>
          </a:lstStyle>
          <a:p/>
        </p:txBody>
      </p:sp>
      <p:sp>
        <p:nvSpPr>
          <p:cNvPr id="47" name="Google Shape;47;p10"/>
          <p:cNvSpPr txBox="1"/>
          <p:nvPr/>
        </p:nvSpPr>
        <p:spPr>
          <a:xfrm>
            <a:off x="4597625" y="1350375"/>
            <a:ext cx="4365300" cy="3571200"/>
          </a:xfrm>
          <a:prstGeom prst="rect">
            <a:avLst/>
          </a:prstGeom>
          <a:noFill/>
          <a:ln>
            <a:noFill/>
          </a:ln>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GB" sz="6000">
                <a:solidFill>
                  <a:schemeClr val="dk2"/>
                </a:solidFill>
                <a:latin typeface="Instrument Sans Medium"/>
                <a:ea typeface="Instrument Sans Medium"/>
                <a:cs typeface="Instrument Sans Medium"/>
                <a:sym typeface="Instrument Sans Medium"/>
              </a:rPr>
              <a:t>01</a:t>
            </a:r>
            <a:endParaRPr sz="6000">
              <a:solidFill>
                <a:schemeClr val="dk2"/>
              </a:solidFill>
              <a:latin typeface="Instrument Sans Medium"/>
              <a:ea typeface="Instrument Sans Medium"/>
              <a:cs typeface="Instrument Sans Medium"/>
              <a:sym typeface="Instrument Sans Medium"/>
            </a:endParaRPr>
          </a:p>
          <a:p>
            <a:pPr indent="0" lvl="0" marL="0" rtl="0" algn="r">
              <a:lnSpc>
                <a:spcPct val="80000"/>
              </a:lnSpc>
              <a:spcBef>
                <a:spcPts val="0"/>
              </a:spcBef>
              <a:spcAft>
                <a:spcPts val="0"/>
              </a:spcAft>
              <a:buNone/>
            </a:pPr>
            <a:r>
              <a:t/>
            </a:r>
            <a:endParaRPr sz="6000">
              <a:solidFill>
                <a:schemeClr val="dk2"/>
              </a:solidFill>
              <a:latin typeface="Instrument Sans Medium"/>
              <a:ea typeface="Instrument Sans Medium"/>
              <a:cs typeface="Instrument Sans Medium"/>
              <a:sym typeface="Instrument Sans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2425" y="364500"/>
            <a:ext cx="8599800" cy="653100"/>
          </a:xfrm>
          <a:prstGeom prst="rect">
            <a:avLst/>
          </a:prstGeom>
          <a:noFill/>
          <a:ln>
            <a:noFill/>
          </a:ln>
        </p:spPr>
        <p:txBody>
          <a:bodyPr anchorCtr="0" anchor="t" bIns="0" lIns="0" spcFirstLastPara="1" rIns="0" wrap="square" tIns="0">
            <a:normAutofit/>
          </a:bodyPr>
          <a:lstStyle>
            <a:lvl1pPr lvl="0">
              <a:spcBef>
                <a:spcPts val="0"/>
              </a:spcBef>
              <a:spcAft>
                <a:spcPts val="0"/>
              </a:spcAft>
              <a:buClr>
                <a:schemeClr val="dk1"/>
              </a:buClr>
              <a:buSzPts val="2800"/>
              <a:buFont typeface="Instrument Sans"/>
              <a:buNone/>
              <a:defRPr sz="2800">
                <a:solidFill>
                  <a:schemeClr val="dk1"/>
                </a:solidFill>
                <a:latin typeface="Instrument Sans"/>
                <a:ea typeface="Instrument Sans"/>
                <a:cs typeface="Instrument Sans"/>
                <a:sym typeface="Instrument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2500" y="1152475"/>
            <a:ext cx="8599800" cy="3416400"/>
          </a:xfrm>
          <a:prstGeom prst="rect">
            <a:avLst/>
          </a:prstGeom>
          <a:noFill/>
          <a:ln>
            <a:noFill/>
          </a:ln>
        </p:spPr>
        <p:txBody>
          <a:bodyPr anchorCtr="0" anchor="t" bIns="0" lIns="0" spcFirstLastPara="1" rIns="0" wrap="square" tIns="0">
            <a:normAutofit/>
          </a:bodyPr>
          <a:lstStyle>
            <a:lvl1pPr indent="-298450" lvl="0" marL="4572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1pPr>
            <a:lvl2pPr indent="-298450" lvl="1" marL="9144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2pPr>
            <a:lvl3pPr indent="-298450" lvl="2" marL="13716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3pPr>
            <a:lvl4pPr indent="-298450" lvl="3" marL="18288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4pPr>
            <a:lvl5pPr indent="-298450" lvl="4" marL="22860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5pPr>
            <a:lvl6pPr indent="-298450" lvl="5" marL="27432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6pPr>
            <a:lvl7pPr indent="-298450" lvl="6" marL="32004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7pPr>
            <a:lvl8pPr indent="-298450" lvl="7" marL="36576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8pPr>
            <a:lvl9pPr indent="-298450" lvl="8" marL="4114800">
              <a:lnSpc>
                <a:spcPct val="115000"/>
              </a:lnSpc>
              <a:spcBef>
                <a:spcPts val="0"/>
              </a:spcBef>
              <a:spcAft>
                <a:spcPts val="0"/>
              </a:spcAft>
              <a:buClr>
                <a:schemeClr val="dk1"/>
              </a:buClr>
              <a:buSzPts val="1100"/>
              <a:buFont typeface="Instrument Sans"/>
              <a:buChar char="■"/>
              <a:defRPr sz="1100">
                <a:solidFill>
                  <a:schemeClr val="dk1"/>
                </a:solidFill>
                <a:latin typeface="Instrument Sans"/>
                <a:ea typeface="Instrument Sans"/>
                <a:cs typeface="Instrument Sans"/>
                <a:sym typeface="Instrument Sans"/>
              </a:defRPr>
            </a:lvl9pPr>
          </a:lstStyle>
          <a:p/>
        </p:txBody>
      </p:sp>
      <p:sp>
        <p:nvSpPr>
          <p:cNvPr id="8" name="Google Shape;8;p1"/>
          <p:cNvSpPr txBox="1"/>
          <p:nvPr>
            <p:ph idx="12" type="sldNum"/>
          </p:nvPr>
        </p:nvSpPr>
        <p:spPr>
          <a:xfrm>
            <a:off x="8472452" y="4749900"/>
            <a:ext cx="430500" cy="393600"/>
          </a:xfrm>
          <a:prstGeom prst="rect">
            <a:avLst/>
          </a:prstGeom>
          <a:noFill/>
          <a:ln>
            <a:noFill/>
          </a:ln>
        </p:spPr>
        <p:txBody>
          <a:bodyPr anchorCtr="0" anchor="ctr" bIns="0" lIns="0" spcFirstLastPara="1" rIns="0" wrap="square" tIns="0">
            <a:noAutofit/>
          </a:bodyPr>
          <a:lstStyle>
            <a:lvl1pPr lvl="0" rtl="0" algn="r">
              <a:buNone/>
              <a:defRPr sz="900">
                <a:solidFill>
                  <a:schemeClr val="dk1"/>
                </a:solidFill>
                <a:latin typeface="Instrument Sans"/>
                <a:ea typeface="Instrument Sans"/>
                <a:cs typeface="Instrument Sans"/>
                <a:sym typeface="Instrument Sans"/>
              </a:defRPr>
            </a:lvl1pPr>
            <a:lvl2pPr lvl="1" rtl="0" algn="r">
              <a:buNone/>
              <a:defRPr sz="900">
                <a:solidFill>
                  <a:schemeClr val="dk1"/>
                </a:solidFill>
                <a:latin typeface="Instrument Sans"/>
                <a:ea typeface="Instrument Sans"/>
                <a:cs typeface="Instrument Sans"/>
                <a:sym typeface="Instrument Sans"/>
              </a:defRPr>
            </a:lvl2pPr>
            <a:lvl3pPr lvl="2" rtl="0" algn="r">
              <a:buNone/>
              <a:defRPr sz="900">
                <a:solidFill>
                  <a:schemeClr val="dk1"/>
                </a:solidFill>
                <a:latin typeface="Instrument Sans"/>
                <a:ea typeface="Instrument Sans"/>
                <a:cs typeface="Instrument Sans"/>
                <a:sym typeface="Instrument Sans"/>
              </a:defRPr>
            </a:lvl3pPr>
            <a:lvl4pPr lvl="3" rtl="0" algn="r">
              <a:buNone/>
              <a:defRPr sz="900">
                <a:solidFill>
                  <a:schemeClr val="dk1"/>
                </a:solidFill>
                <a:latin typeface="Instrument Sans"/>
                <a:ea typeface="Instrument Sans"/>
                <a:cs typeface="Instrument Sans"/>
                <a:sym typeface="Instrument Sans"/>
              </a:defRPr>
            </a:lvl4pPr>
            <a:lvl5pPr lvl="4" rtl="0" algn="r">
              <a:buNone/>
              <a:defRPr sz="900">
                <a:solidFill>
                  <a:schemeClr val="dk1"/>
                </a:solidFill>
                <a:latin typeface="Instrument Sans"/>
                <a:ea typeface="Instrument Sans"/>
                <a:cs typeface="Instrument Sans"/>
                <a:sym typeface="Instrument Sans"/>
              </a:defRPr>
            </a:lvl5pPr>
            <a:lvl6pPr lvl="5" rtl="0" algn="r">
              <a:buNone/>
              <a:defRPr sz="900">
                <a:solidFill>
                  <a:schemeClr val="dk1"/>
                </a:solidFill>
                <a:latin typeface="Instrument Sans"/>
                <a:ea typeface="Instrument Sans"/>
                <a:cs typeface="Instrument Sans"/>
                <a:sym typeface="Instrument Sans"/>
              </a:defRPr>
            </a:lvl6pPr>
            <a:lvl7pPr lvl="6" rtl="0" algn="r">
              <a:buNone/>
              <a:defRPr sz="900">
                <a:solidFill>
                  <a:schemeClr val="dk1"/>
                </a:solidFill>
                <a:latin typeface="Instrument Sans"/>
                <a:ea typeface="Instrument Sans"/>
                <a:cs typeface="Instrument Sans"/>
                <a:sym typeface="Instrument Sans"/>
              </a:defRPr>
            </a:lvl7pPr>
            <a:lvl8pPr lvl="7" rtl="0" algn="r">
              <a:buNone/>
              <a:defRPr sz="900">
                <a:solidFill>
                  <a:schemeClr val="dk1"/>
                </a:solidFill>
                <a:latin typeface="Instrument Sans"/>
                <a:ea typeface="Instrument Sans"/>
                <a:cs typeface="Instrument Sans"/>
                <a:sym typeface="Instrument Sans"/>
              </a:defRPr>
            </a:lvl8pPr>
            <a:lvl9pPr lvl="8" rtl="0" algn="r">
              <a:buNone/>
              <a:defRPr sz="900">
                <a:solidFill>
                  <a:schemeClr val="dk1"/>
                </a:solidFill>
                <a:latin typeface="Instrument Sans"/>
                <a:ea typeface="Instrument Sans"/>
                <a:cs typeface="Instrument Sans"/>
                <a:sym typeface="Instrument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46">
          <p15:clr>
            <a:srgbClr val="E46962"/>
          </p15:clr>
        </p15:guide>
        <p15:guide id="2" orient="horz" pos="140">
          <p15:clr>
            <a:srgbClr val="E46962"/>
          </p15:clr>
        </p15:guide>
        <p15:guide id="3" pos="2896">
          <p15:clr>
            <a:srgbClr val="E46962"/>
          </p15:clr>
        </p15:guide>
        <p15:guide id="4" orient="horz" pos="3100">
          <p15:clr>
            <a:srgbClr val="E46962"/>
          </p15:clr>
        </p15:guide>
        <p15:guide id="5" pos="562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hyperlink" Target="https://persuasionuk.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1"/>
          <p:cNvSpPr txBox="1"/>
          <p:nvPr>
            <p:ph type="ctrTitle"/>
          </p:nvPr>
        </p:nvSpPr>
        <p:spPr>
          <a:xfrm>
            <a:off x="4597625" y="4099500"/>
            <a:ext cx="4314000" cy="822000"/>
          </a:xfrm>
          <a:prstGeom prst="rect">
            <a:avLst/>
          </a:prstGeom>
        </p:spPr>
        <p:txBody>
          <a:bodyPr anchorCtr="0" anchor="b" bIns="0" lIns="0" spcFirstLastPara="1" rIns="0" wrap="square" tIns="0">
            <a:normAutofit/>
          </a:bodyPr>
          <a:lstStyle/>
          <a:p>
            <a:pPr indent="0" lvl="0" marL="0" rtl="0" algn="r">
              <a:spcBef>
                <a:spcPts val="0"/>
              </a:spcBef>
              <a:spcAft>
                <a:spcPts val="0"/>
              </a:spcAft>
              <a:buNone/>
            </a:pPr>
            <a:r>
              <a:t/>
            </a:r>
            <a:endParaRPr/>
          </a:p>
          <a:p>
            <a:pPr indent="0" lvl="0" marL="0" rtl="0" algn="r">
              <a:spcBef>
                <a:spcPts val="0"/>
              </a:spcBef>
              <a:spcAft>
                <a:spcPts val="0"/>
              </a:spcAft>
              <a:buNone/>
            </a:pPr>
            <a:r>
              <a:rPr lang="en-GB"/>
              <a:t>October 2025</a:t>
            </a:r>
            <a:endParaRPr/>
          </a:p>
        </p:txBody>
      </p:sp>
      <p:sp>
        <p:nvSpPr>
          <p:cNvPr id="132" name="Google Shape;132;p31"/>
          <p:cNvSpPr txBox="1"/>
          <p:nvPr>
            <p:ph idx="2" type="ctrTitle"/>
          </p:nvPr>
        </p:nvSpPr>
        <p:spPr>
          <a:xfrm>
            <a:off x="232425" y="4099500"/>
            <a:ext cx="4314000" cy="8220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GB" sz="2100"/>
              <a:t>Attitudes to adaptation</a:t>
            </a:r>
            <a:br>
              <a:rPr lang="en-GB"/>
            </a:br>
            <a:r>
              <a:rPr i="1" lang="en-GB" sz="1600"/>
              <a:t>Survey and message testing</a:t>
            </a:r>
            <a:endParaRPr i="1" sz="1600"/>
          </a:p>
        </p:txBody>
      </p:sp>
      <p:sp>
        <p:nvSpPr>
          <p:cNvPr id="133" name="Google Shape;133;p31"/>
          <p:cNvSpPr txBox="1"/>
          <p:nvPr/>
        </p:nvSpPr>
        <p:spPr>
          <a:xfrm>
            <a:off x="4812200" y="3897100"/>
            <a:ext cx="3574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200">
                <a:solidFill>
                  <a:srgbClr val="FF0000"/>
                </a:solidFill>
                <a:latin typeface="Instrument Sans Medium"/>
                <a:ea typeface="Instrument Sans Medium"/>
                <a:cs typeface="Instrument Sans Medium"/>
                <a:sym typeface="Instrument Sans Medium"/>
              </a:rPr>
              <a:t>[Put deck into slideshow mode to read all graphs]</a:t>
            </a:r>
            <a:endParaRPr i="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7" name="Shape 177"/>
        <p:cNvGrpSpPr/>
        <p:nvPr/>
      </p:nvGrpSpPr>
      <p:grpSpPr>
        <a:xfrm>
          <a:off x="0" y="0"/>
          <a:ext cx="0" cy="0"/>
          <a:chOff x="0" y="0"/>
          <a:chExt cx="0" cy="0"/>
        </a:xfrm>
      </p:grpSpPr>
      <p:pic>
        <p:nvPicPr>
          <p:cNvPr id="178" name="Google Shape;178;p40" title="he0OJ-to-what-extent-if-at-all-do-you-feel-the-uk-is-prepared-for-these-impacts-of-climate-change-nbsp--2.png"/>
          <p:cNvPicPr preferRelativeResize="0"/>
          <p:nvPr/>
        </p:nvPicPr>
        <p:blipFill rotWithShape="1">
          <a:blip r:embed="rId3">
            <a:alphaModFix/>
          </a:blip>
          <a:srcRect b="4680" l="0" r="0" t="0"/>
          <a:stretch/>
        </p:blipFill>
        <p:spPr>
          <a:xfrm>
            <a:off x="58775" y="760375"/>
            <a:ext cx="9026452" cy="4268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182" name="Shape 182"/>
        <p:cNvGrpSpPr/>
        <p:nvPr/>
      </p:nvGrpSpPr>
      <p:grpSpPr>
        <a:xfrm>
          <a:off x="0" y="0"/>
          <a:ext cx="0" cy="0"/>
          <a:chOff x="0" y="0"/>
          <a:chExt cx="0" cy="0"/>
        </a:xfrm>
      </p:grpSpPr>
      <p:pic>
        <p:nvPicPr>
          <p:cNvPr id="183" name="Google Shape;183;p41" title="lf4ne-to-what-extent-if-at-all-do-you-feel-the-uk-is-prepared-for-these-impacts-of-climate-change-nbsp--2.png"/>
          <p:cNvPicPr preferRelativeResize="0"/>
          <p:nvPr/>
        </p:nvPicPr>
        <p:blipFill rotWithShape="1">
          <a:blip r:embed="rId3">
            <a:alphaModFix/>
          </a:blip>
          <a:srcRect b="3846" l="0" r="0" t="0"/>
          <a:stretch/>
        </p:blipFill>
        <p:spPr>
          <a:xfrm>
            <a:off x="38650" y="781625"/>
            <a:ext cx="9066701" cy="432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7" name="Shape 187"/>
        <p:cNvGrpSpPr/>
        <p:nvPr/>
      </p:nvGrpSpPr>
      <p:grpSpPr>
        <a:xfrm>
          <a:off x="0" y="0"/>
          <a:ext cx="0" cy="0"/>
          <a:chOff x="0" y="0"/>
          <a:chExt cx="0" cy="0"/>
        </a:xfrm>
      </p:grpSpPr>
      <p:pic>
        <p:nvPicPr>
          <p:cNvPr id="188" name="Google Shape;188;p42" title="XJx29-to-what-extent-if-at-all-do-you-feel-the-uk-is-prepared-for-these-impacts-of-climate-change-nbsp-.png"/>
          <p:cNvPicPr preferRelativeResize="0"/>
          <p:nvPr/>
        </p:nvPicPr>
        <p:blipFill>
          <a:blip r:embed="rId3">
            <a:alphaModFix/>
          </a:blip>
          <a:stretch>
            <a:fillRect/>
          </a:stretch>
        </p:blipFill>
        <p:spPr>
          <a:xfrm>
            <a:off x="62413" y="653584"/>
            <a:ext cx="9019177" cy="447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3"/>
          <p:cNvSpPr txBox="1"/>
          <p:nvPr>
            <p:ph type="ctrTitle"/>
          </p:nvPr>
        </p:nvSpPr>
        <p:spPr>
          <a:xfrm>
            <a:off x="232425" y="1334963"/>
            <a:ext cx="4068900" cy="31863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GB" sz="1500"/>
              <a:t>On the adaptation vs mitigation divide</a:t>
            </a:r>
            <a:endParaRPr b="1" sz="1500"/>
          </a:p>
          <a:p>
            <a:pPr indent="-311150" lvl="0" marL="457200" rtl="0" algn="l">
              <a:lnSpc>
                <a:spcPct val="100000"/>
              </a:lnSpc>
              <a:spcBef>
                <a:spcPts val="1200"/>
              </a:spcBef>
              <a:spcAft>
                <a:spcPts val="0"/>
              </a:spcAft>
              <a:buSzPts val="1300"/>
              <a:buChar char="➔"/>
            </a:pPr>
            <a:r>
              <a:rPr lang="en-GB" sz="1300"/>
              <a:t>However, most people - including Lab/Reform swing voters - do not instinctively buy the trade-off between adaptation and mitigation. They want both.</a:t>
            </a:r>
            <a:br>
              <a:rPr lang="en-GB" sz="1300"/>
            </a:br>
            <a:endParaRPr sz="1300"/>
          </a:p>
          <a:p>
            <a:pPr indent="-311150" lvl="0" marL="457200" rtl="0" algn="l">
              <a:lnSpc>
                <a:spcPct val="100000"/>
              </a:lnSpc>
              <a:spcBef>
                <a:spcPts val="0"/>
              </a:spcBef>
              <a:spcAft>
                <a:spcPts val="0"/>
              </a:spcAft>
              <a:buSzPts val="1300"/>
              <a:buChar char="➔"/>
            </a:pPr>
            <a:r>
              <a:rPr lang="en-GB" sz="1300"/>
              <a:t>The view that the UK government is doing too much emissions reduction and not enough adaptation is also held by no more than 27% of the population.</a:t>
            </a:r>
            <a:br>
              <a:rPr lang="en-GB" sz="1300"/>
            </a:br>
            <a:endParaRPr sz="1300"/>
          </a:p>
          <a:p>
            <a:pPr indent="-311150" lvl="0" marL="457200" rtl="0" algn="l">
              <a:lnSpc>
                <a:spcPct val="100000"/>
              </a:lnSpc>
              <a:spcBef>
                <a:spcPts val="0"/>
              </a:spcBef>
              <a:spcAft>
                <a:spcPts val="0"/>
              </a:spcAft>
              <a:buSzPts val="1300"/>
              <a:buChar char="➔"/>
            </a:pPr>
            <a:r>
              <a:rPr i="1" lang="en-GB" sz="1300"/>
              <a:t>This is another area where a small, vocal and highly online minority of core Reform voters has been allowed to distort perceptions of public opinion.</a:t>
            </a:r>
            <a:endParaRPr i="1"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7" name="Shape 197"/>
        <p:cNvGrpSpPr/>
        <p:nvPr/>
      </p:nvGrpSpPr>
      <p:grpSpPr>
        <a:xfrm>
          <a:off x="0" y="0"/>
          <a:ext cx="0" cy="0"/>
          <a:chOff x="0" y="0"/>
          <a:chExt cx="0" cy="0"/>
        </a:xfrm>
      </p:grpSpPr>
      <p:pic>
        <p:nvPicPr>
          <p:cNvPr id="198" name="Google Shape;198;p44" title="X4PoI--which-comes-closest-to-your-view-is-it-too-late-or-no- (1).png"/>
          <p:cNvPicPr preferRelativeResize="0"/>
          <p:nvPr/>
        </p:nvPicPr>
        <p:blipFill rotWithShape="1">
          <a:blip r:embed="rId3">
            <a:alphaModFix/>
          </a:blip>
          <a:srcRect b="7969" l="0" r="0" t="0"/>
          <a:stretch/>
        </p:blipFill>
        <p:spPr>
          <a:xfrm>
            <a:off x="505900" y="620500"/>
            <a:ext cx="7871176" cy="4392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2" name="Shape 202"/>
        <p:cNvGrpSpPr/>
        <p:nvPr/>
      </p:nvGrpSpPr>
      <p:grpSpPr>
        <a:xfrm>
          <a:off x="0" y="0"/>
          <a:ext cx="0" cy="0"/>
          <a:chOff x="0" y="0"/>
          <a:chExt cx="0" cy="0"/>
        </a:xfrm>
      </p:grpSpPr>
      <p:pic>
        <p:nvPicPr>
          <p:cNvPr id="203" name="Google Shape;203;p45" title="vL4GJ-when-it-comes-to-climate-change-some-people-argue-the-uk-should-focus-on-reducing-greenhouse-gas-emissions-to-avoid-the-impacts-of-climate-change-getting-worse-in-future-however-others-say-we-should-just-focus-on-adapting-to-climate-change…-3.png"/>
          <p:cNvPicPr preferRelativeResize="0"/>
          <p:nvPr/>
        </p:nvPicPr>
        <p:blipFill rotWithShape="1">
          <a:blip r:embed="rId3">
            <a:alphaModFix/>
          </a:blip>
          <a:srcRect b="6050" l="0" r="0" t="0"/>
          <a:stretch/>
        </p:blipFill>
        <p:spPr>
          <a:xfrm>
            <a:off x="394500" y="1073350"/>
            <a:ext cx="8355026" cy="2893800"/>
          </a:xfrm>
          <a:prstGeom prst="rect">
            <a:avLst/>
          </a:prstGeom>
          <a:noFill/>
          <a:ln>
            <a:noFill/>
          </a:ln>
        </p:spPr>
      </p:pic>
      <p:sp>
        <p:nvSpPr>
          <p:cNvPr id="204" name="Google Shape;204;p45"/>
          <p:cNvSpPr/>
          <p:nvPr/>
        </p:nvSpPr>
        <p:spPr>
          <a:xfrm>
            <a:off x="3748575" y="1804450"/>
            <a:ext cx="988200" cy="2211300"/>
          </a:xfrm>
          <a:prstGeom prst="rect">
            <a:avLst/>
          </a:prstGeom>
          <a:no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
        <p:nvSpPr>
          <p:cNvPr id="205" name="Google Shape;205;p45"/>
          <p:cNvSpPr/>
          <p:nvPr/>
        </p:nvSpPr>
        <p:spPr>
          <a:xfrm rot="5400000">
            <a:off x="4109775" y="-512150"/>
            <a:ext cx="348300" cy="7800300"/>
          </a:xfrm>
          <a:prstGeom prst="rect">
            <a:avLst/>
          </a:prstGeom>
          <a:noFill/>
          <a:ln cap="flat" cmpd="sng" w="2857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9" name="Shape 209"/>
        <p:cNvGrpSpPr/>
        <p:nvPr/>
      </p:nvGrpSpPr>
      <p:grpSpPr>
        <a:xfrm>
          <a:off x="0" y="0"/>
          <a:ext cx="0" cy="0"/>
          <a:chOff x="0" y="0"/>
          <a:chExt cx="0" cy="0"/>
        </a:xfrm>
      </p:grpSpPr>
      <p:pic>
        <p:nvPicPr>
          <p:cNvPr id="210" name="Google Shape;210;p46" title="gdBS2-and-regarding-what-the-uk-government-is-currently-doing-which-of-the-following-comes-closest-to-your-view--2.png"/>
          <p:cNvPicPr preferRelativeResize="0"/>
          <p:nvPr/>
        </p:nvPicPr>
        <p:blipFill rotWithShape="1">
          <a:blip r:embed="rId3">
            <a:alphaModFix/>
          </a:blip>
          <a:srcRect b="5482" l="0" r="0" t="0"/>
          <a:stretch/>
        </p:blipFill>
        <p:spPr>
          <a:xfrm>
            <a:off x="196825" y="1223500"/>
            <a:ext cx="8947174" cy="2163699"/>
          </a:xfrm>
          <a:prstGeom prst="rect">
            <a:avLst/>
          </a:prstGeom>
          <a:noFill/>
          <a:ln>
            <a:noFill/>
          </a:ln>
        </p:spPr>
      </p:pic>
      <p:sp>
        <p:nvSpPr>
          <p:cNvPr id="211" name="Google Shape;211;p46"/>
          <p:cNvSpPr/>
          <p:nvPr/>
        </p:nvSpPr>
        <p:spPr>
          <a:xfrm>
            <a:off x="1391475" y="1466500"/>
            <a:ext cx="1268400" cy="2033100"/>
          </a:xfrm>
          <a:prstGeom prst="rect">
            <a:avLst/>
          </a:prstGeom>
          <a:no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5" name="Shape 215"/>
        <p:cNvGrpSpPr/>
        <p:nvPr/>
      </p:nvGrpSpPr>
      <p:grpSpPr>
        <a:xfrm>
          <a:off x="0" y="0"/>
          <a:ext cx="0" cy="0"/>
          <a:chOff x="0" y="0"/>
          <a:chExt cx="0" cy="0"/>
        </a:xfrm>
      </p:grpSpPr>
      <p:pic>
        <p:nvPicPr>
          <p:cNvPr id="216" name="Google Shape;216;p47" title="5qOgc-imagine-that-the-government-decided-to-spend-money-on-a-new-programme-of-climate-change-preparedness-would-you-personally-prefer-to-see-this-paid-for-by-.png"/>
          <p:cNvPicPr preferRelativeResize="0"/>
          <p:nvPr/>
        </p:nvPicPr>
        <p:blipFill rotWithShape="1">
          <a:blip r:embed="rId3">
            <a:alphaModFix/>
          </a:blip>
          <a:srcRect b="6699" l="0" r="0" t="0"/>
          <a:stretch/>
        </p:blipFill>
        <p:spPr>
          <a:xfrm>
            <a:off x="276075" y="1227575"/>
            <a:ext cx="8591852" cy="2351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8"/>
          <p:cNvSpPr txBox="1"/>
          <p:nvPr>
            <p:ph type="ctrTitle"/>
          </p:nvPr>
        </p:nvSpPr>
        <p:spPr>
          <a:xfrm>
            <a:off x="232425" y="1334963"/>
            <a:ext cx="4068900" cy="2970600"/>
          </a:xfrm>
          <a:prstGeom prst="rect">
            <a:avLst/>
          </a:prstGeom>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GB" sz="1500"/>
              <a:t>On solutions</a:t>
            </a:r>
            <a:endParaRPr sz="1400"/>
          </a:p>
          <a:p>
            <a:pPr indent="-317500" lvl="0" marL="457200" marR="0" rtl="0" algn="l">
              <a:lnSpc>
                <a:spcPct val="100000"/>
              </a:lnSpc>
              <a:spcBef>
                <a:spcPts val="1200"/>
              </a:spcBef>
              <a:spcAft>
                <a:spcPts val="0"/>
              </a:spcAft>
              <a:buSzPts val="1400"/>
              <a:buChar char="➔"/>
            </a:pPr>
            <a:r>
              <a:rPr lang="en-GB" sz="1400"/>
              <a:t>Nature based solutions appear to be the most popular across the UK electorate.</a:t>
            </a:r>
            <a:br>
              <a:rPr lang="en-GB" sz="1400"/>
            </a:br>
            <a:endParaRPr sz="1400"/>
          </a:p>
          <a:p>
            <a:pPr indent="-317500" lvl="0" marL="457200" marR="0" rtl="0" algn="l">
              <a:lnSpc>
                <a:spcPct val="100000"/>
              </a:lnSpc>
              <a:spcBef>
                <a:spcPts val="0"/>
              </a:spcBef>
              <a:spcAft>
                <a:spcPts val="0"/>
              </a:spcAft>
              <a:buSzPts val="1400"/>
              <a:buChar char="➔"/>
            </a:pPr>
            <a:r>
              <a:rPr lang="en-GB" sz="1400"/>
              <a:t>It’s possible this is just because opinion in this area is fairly soft and people like ‘nice things’ - nature sounds like nice things.</a:t>
            </a:r>
            <a:br>
              <a:rPr lang="en-GB" sz="1400"/>
            </a:br>
            <a:endParaRPr sz="1400"/>
          </a:p>
          <a:p>
            <a:pPr indent="-317500" lvl="0" marL="457200" marR="0" rtl="0" algn="l">
              <a:lnSpc>
                <a:spcPct val="100000"/>
              </a:lnSpc>
              <a:spcBef>
                <a:spcPts val="0"/>
              </a:spcBef>
              <a:spcAft>
                <a:spcPts val="0"/>
              </a:spcAft>
              <a:buSzPts val="1400"/>
              <a:buChar char="➔"/>
            </a:pPr>
            <a:r>
              <a:rPr lang="en-GB" sz="1400"/>
              <a:t>In reality, only a handful of adaptation policies are truly unpopular - at least in principle. This is despite the fact we flagged the trade-off of each in the question wording.</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5" name="Shape 225"/>
        <p:cNvGrpSpPr/>
        <p:nvPr/>
      </p:nvGrpSpPr>
      <p:grpSpPr>
        <a:xfrm>
          <a:off x="0" y="0"/>
          <a:ext cx="0" cy="0"/>
          <a:chOff x="0" y="0"/>
          <a:chExt cx="0" cy="0"/>
        </a:xfrm>
      </p:grpSpPr>
      <p:pic>
        <p:nvPicPr>
          <p:cNvPr id="226" name="Google Shape;226;p49" title="QlbGN-if-you-had-to-choose-what-would-be-your-preferred-approach-to-government-policy-when-it-comes-to-adapting-to-the-impacts-of-climate-change-choose-up-to-2--2.png"/>
          <p:cNvPicPr preferRelativeResize="0"/>
          <p:nvPr/>
        </p:nvPicPr>
        <p:blipFill rotWithShape="1">
          <a:blip r:embed="rId3">
            <a:alphaModFix/>
          </a:blip>
          <a:srcRect b="6164" l="0" r="0" t="0"/>
          <a:stretch/>
        </p:blipFill>
        <p:spPr>
          <a:xfrm>
            <a:off x="52275" y="1287100"/>
            <a:ext cx="9368873" cy="242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7" name="Shape 137"/>
        <p:cNvGrpSpPr/>
        <p:nvPr/>
      </p:nvGrpSpPr>
      <p:grpSpPr>
        <a:xfrm>
          <a:off x="0" y="0"/>
          <a:ext cx="0" cy="0"/>
          <a:chOff x="0" y="0"/>
          <a:chExt cx="0" cy="0"/>
        </a:xfrm>
      </p:grpSpPr>
      <p:sp>
        <p:nvSpPr>
          <p:cNvPr id="138" name="Google Shape;138;p32"/>
          <p:cNvSpPr txBox="1"/>
          <p:nvPr>
            <p:ph type="ctrTitle"/>
          </p:nvPr>
        </p:nvSpPr>
        <p:spPr>
          <a:xfrm>
            <a:off x="445400" y="857300"/>
            <a:ext cx="8149500" cy="357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1100"/>
              <a:t>Research questions</a:t>
            </a:r>
            <a:br>
              <a:rPr b="1" lang="en-GB" sz="1100"/>
            </a:br>
            <a:endParaRPr b="1" sz="1100"/>
          </a:p>
          <a:p>
            <a:pPr indent="-298450" lvl="0" marL="457200" rtl="0" algn="l">
              <a:lnSpc>
                <a:spcPct val="115000"/>
              </a:lnSpc>
              <a:spcBef>
                <a:spcPts val="0"/>
              </a:spcBef>
              <a:spcAft>
                <a:spcPts val="0"/>
              </a:spcAft>
              <a:buClr>
                <a:schemeClr val="dk1"/>
              </a:buClr>
              <a:buSzPts val="1100"/>
              <a:buFont typeface="Instrument Sans"/>
              <a:buChar char="●"/>
            </a:pPr>
            <a:r>
              <a:rPr lang="en-GB" sz="1100"/>
              <a:t>What climate adaptation policies carry the most risk of unpopularity, and which are the most popular?</a:t>
            </a:r>
            <a:br>
              <a:rPr lang="en-GB" sz="1100"/>
            </a:br>
            <a:endParaRPr sz="1100"/>
          </a:p>
          <a:p>
            <a:pPr indent="-298450" lvl="0" marL="457200" rtl="0" algn="l">
              <a:lnSpc>
                <a:spcPct val="115000"/>
              </a:lnSpc>
              <a:spcBef>
                <a:spcPts val="0"/>
              </a:spcBef>
              <a:spcAft>
                <a:spcPts val="0"/>
              </a:spcAft>
              <a:buClr>
                <a:schemeClr val="dk1"/>
              </a:buClr>
              <a:buSzPts val="1100"/>
              <a:buFont typeface="Instrument Sans"/>
              <a:buChar char="●"/>
            </a:pPr>
            <a:r>
              <a:rPr lang="en-GB" sz="1100"/>
              <a:t>Are there any adaptation narratives that help build climate salience with voters? If not, which ones at least inoculate best from backlash? </a:t>
            </a:r>
            <a:br>
              <a:rPr lang="en-GB" sz="1100"/>
            </a:br>
            <a:endParaRPr sz="1100"/>
          </a:p>
          <a:p>
            <a:pPr indent="-298450" lvl="0" marL="457200" rtl="0" algn="l">
              <a:lnSpc>
                <a:spcPct val="115000"/>
              </a:lnSpc>
              <a:spcBef>
                <a:spcPts val="0"/>
              </a:spcBef>
              <a:spcAft>
                <a:spcPts val="0"/>
              </a:spcAft>
              <a:buClr>
                <a:schemeClr val="dk1"/>
              </a:buClr>
              <a:buSzPts val="1100"/>
              <a:buFont typeface="Instrument Sans"/>
              <a:buChar char="●"/>
            </a:pPr>
            <a:r>
              <a:rPr lang="en-GB" sz="1100"/>
              <a:t>Are other words than ‘adaptation’ better for describing this agenda?</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en-GB" sz="1100"/>
              <a:t>Methodology</a:t>
            </a:r>
            <a:endParaRPr b="1" sz="1100"/>
          </a:p>
          <a:p>
            <a:pPr indent="0" lvl="0" marL="0" rtl="0" algn="l">
              <a:lnSpc>
                <a:spcPct val="115000"/>
              </a:lnSpc>
              <a:spcBef>
                <a:spcPts val="0"/>
              </a:spcBef>
              <a:spcAft>
                <a:spcPts val="0"/>
              </a:spcAft>
              <a:buNone/>
            </a:pPr>
            <a:r>
              <a:t/>
            </a:r>
            <a:endParaRPr sz="1100"/>
          </a:p>
          <a:p>
            <a:pPr indent="-298450" lvl="0" marL="457200" rtl="0" algn="l">
              <a:lnSpc>
                <a:spcPct val="115000"/>
              </a:lnSpc>
              <a:spcBef>
                <a:spcPts val="0"/>
              </a:spcBef>
              <a:spcAft>
                <a:spcPts val="0"/>
              </a:spcAft>
              <a:buClr>
                <a:schemeClr val="dk1"/>
              </a:buClr>
              <a:buSzPts val="1100"/>
              <a:buFont typeface="Instrument Sans"/>
              <a:buChar char="●"/>
            </a:pPr>
            <a:r>
              <a:rPr lang="en-GB" sz="1100"/>
              <a:t>x1 survey of 3,000 voters via YouGov, including a MaxDiff experiment</a:t>
            </a:r>
            <a:br>
              <a:rPr lang="en-GB" sz="1100"/>
            </a:br>
            <a:endParaRPr sz="1100"/>
          </a:p>
          <a:p>
            <a:pPr indent="-298450" lvl="0" marL="457200" rtl="0" algn="l">
              <a:lnSpc>
                <a:spcPct val="115000"/>
              </a:lnSpc>
              <a:spcBef>
                <a:spcPts val="0"/>
              </a:spcBef>
              <a:spcAft>
                <a:spcPts val="0"/>
              </a:spcAft>
              <a:buClr>
                <a:schemeClr val="dk1"/>
              </a:buClr>
              <a:buSzPts val="1100"/>
              <a:buFont typeface="Instrument Sans"/>
              <a:buChar char="●"/>
            </a:pPr>
            <a:r>
              <a:rPr lang="en-GB" sz="1100"/>
              <a:t>X1 Randomised Control Trial (RCT) message test</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0" name="Shape 230"/>
        <p:cNvGrpSpPr/>
        <p:nvPr/>
      </p:nvGrpSpPr>
      <p:grpSpPr>
        <a:xfrm>
          <a:off x="0" y="0"/>
          <a:ext cx="0" cy="0"/>
          <a:chOff x="0" y="0"/>
          <a:chExt cx="0" cy="0"/>
        </a:xfrm>
      </p:grpSpPr>
      <p:pic>
        <p:nvPicPr>
          <p:cNvPr id="231" name="Google Shape;231;p50" title="hMRmH-if-you-had-to-choose-which-do-you-think-would-be-the-best-government-approach-to-adapting-to-climate-change-.png"/>
          <p:cNvPicPr preferRelativeResize="0"/>
          <p:nvPr/>
        </p:nvPicPr>
        <p:blipFill rotWithShape="1">
          <a:blip r:embed="rId3">
            <a:alphaModFix/>
          </a:blip>
          <a:srcRect b="9804" l="0" r="0" t="0"/>
          <a:stretch/>
        </p:blipFill>
        <p:spPr>
          <a:xfrm>
            <a:off x="120038" y="1234600"/>
            <a:ext cx="8903926" cy="2290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5" name="Shape 235"/>
        <p:cNvGrpSpPr/>
        <p:nvPr/>
      </p:nvGrpSpPr>
      <p:grpSpPr>
        <a:xfrm>
          <a:off x="0" y="0"/>
          <a:ext cx="0" cy="0"/>
          <a:chOff x="0" y="0"/>
          <a:chExt cx="0" cy="0"/>
        </a:xfrm>
      </p:grpSpPr>
      <p:pic>
        <p:nvPicPr>
          <p:cNvPr id="236" name="Google Shape;236;p51" title="5EpAX-below-is-a-set-of-policies-that-some-have-put-forward-with-regards-to-the-uk-adapting-to-the-impacts-of-climate-change-do-you-support-or-oppose-these-ideas-net-support-in-the-overall-sample-.png"/>
          <p:cNvPicPr preferRelativeResize="0"/>
          <p:nvPr/>
        </p:nvPicPr>
        <p:blipFill>
          <a:blip r:embed="rId3">
            <a:alphaModFix/>
          </a:blip>
          <a:stretch>
            <a:fillRect/>
          </a:stretch>
        </p:blipFill>
        <p:spPr>
          <a:xfrm>
            <a:off x="131650" y="106450"/>
            <a:ext cx="8880701" cy="5190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240" name="Shape 240"/>
        <p:cNvGrpSpPr/>
        <p:nvPr/>
      </p:nvGrpSpPr>
      <p:grpSpPr>
        <a:xfrm>
          <a:off x="0" y="0"/>
          <a:ext cx="0" cy="0"/>
          <a:chOff x="0" y="0"/>
          <a:chExt cx="0" cy="0"/>
        </a:xfrm>
      </p:grpSpPr>
      <p:pic>
        <p:nvPicPr>
          <p:cNvPr id="241" name="Google Shape;241;p52"/>
          <p:cNvPicPr preferRelativeResize="0"/>
          <p:nvPr/>
        </p:nvPicPr>
        <p:blipFill>
          <a:blip r:embed="rId3">
            <a:alphaModFix/>
          </a:blip>
          <a:stretch>
            <a:fillRect/>
          </a:stretch>
        </p:blipFill>
        <p:spPr>
          <a:xfrm>
            <a:off x="2002645" y="152400"/>
            <a:ext cx="5138699"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245" name="Shape 245"/>
        <p:cNvGrpSpPr/>
        <p:nvPr/>
      </p:nvGrpSpPr>
      <p:grpSpPr>
        <a:xfrm>
          <a:off x="0" y="0"/>
          <a:ext cx="0" cy="0"/>
          <a:chOff x="0" y="0"/>
          <a:chExt cx="0" cy="0"/>
        </a:xfrm>
      </p:grpSpPr>
      <p:pic>
        <p:nvPicPr>
          <p:cNvPr id="246" name="Google Shape;246;p53" title="5EpAX-below-is-a-set-of-policies-that-some-have-put-forward-with-regards-to-the-uk-adapting-to-the-impacts-of-climate-change-do-you-support-or-oppose-these-ideas-net-support-among-reform-curious-labour-voters--2.png"/>
          <p:cNvPicPr preferRelativeResize="0"/>
          <p:nvPr/>
        </p:nvPicPr>
        <p:blipFill>
          <a:blip r:embed="rId3">
            <a:alphaModFix/>
          </a:blip>
          <a:stretch>
            <a:fillRect/>
          </a:stretch>
        </p:blipFill>
        <p:spPr>
          <a:xfrm>
            <a:off x="132588" y="89675"/>
            <a:ext cx="8878822" cy="51899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0" name="Shape 250"/>
        <p:cNvGrpSpPr/>
        <p:nvPr/>
      </p:nvGrpSpPr>
      <p:grpSpPr>
        <a:xfrm>
          <a:off x="0" y="0"/>
          <a:ext cx="0" cy="0"/>
          <a:chOff x="0" y="0"/>
          <a:chExt cx="0" cy="0"/>
        </a:xfrm>
      </p:grpSpPr>
      <p:pic>
        <p:nvPicPr>
          <p:cNvPr id="251" name="Google Shape;251;p54" title="0rMKj-below-is-a-set-of-policies-that-some-have-put-forward-with-regards-to-the-uk-adapting-to-the-impacts-of-climate-change-do-you-support-or-oppose-these-ideas-net-support-among-all-reform-curious--2.png"/>
          <p:cNvPicPr preferRelativeResize="0"/>
          <p:nvPr/>
        </p:nvPicPr>
        <p:blipFill>
          <a:blip r:embed="rId3">
            <a:alphaModFix/>
          </a:blip>
          <a:stretch>
            <a:fillRect/>
          </a:stretch>
        </p:blipFill>
        <p:spPr>
          <a:xfrm>
            <a:off x="162300" y="149162"/>
            <a:ext cx="8878822" cy="51990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5" name="Shape 255"/>
        <p:cNvGrpSpPr/>
        <p:nvPr/>
      </p:nvGrpSpPr>
      <p:grpSpPr>
        <a:xfrm>
          <a:off x="0" y="0"/>
          <a:ext cx="0" cy="0"/>
          <a:chOff x="0" y="0"/>
          <a:chExt cx="0" cy="0"/>
        </a:xfrm>
      </p:grpSpPr>
      <p:pic>
        <p:nvPicPr>
          <p:cNvPr id="256" name="Google Shape;256;p55" title="4rGHy--thinking-about-towns-or-settlements-in-the-uk-near-the-sea-that-are-at-risk-of-becoming-uninhabitable-due-to-rising-sea-levels-which-of-the-following-statements-comes-closest-to-your-own-view-.png"/>
          <p:cNvPicPr preferRelativeResize="0"/>
          <p:nvPr/>
        </p:nvPicPr>
        <p:blipFill rotWithShape="1">
          <a:blip r:embed="rId3">
            <a:alphaModFix/>
          </a:blip>
          <a:srcRect b="8475" l="0" r="0" t="0"/>
          <a:stretch/>
        </p:blipFill>
        <p:spPr>
          <a:xfrm>
            <a:off x="152463" y="923675"/>
            <a:ext cx="8890327" cy="2487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6"/>
          <p:cNvSpPr txBox="1"/>
          <p:nvPr>
            <p:ph type="ctrTitle"/>
          </p:nvPr>
        </p:nvSpPr>
        <p:spPr>
          <a:xfrm>
            <a:off x="232425" y="1334963"/>
            <a:ext cx="4068900" cy="2539800"/>
          </a:xfrm>
          <a:prstGeom prst="rect">
            <a:avLst/>
          </a:prstGeom>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GB" sz="1400"/>
              <a:t>On</a:t>
            </a:r>
            <a:r>
              <a:rPr b="1" lang="en-GB" sz="1500"/>
              <a:t> communication</a:t>
            </a:r>
            <a:endParaRPr sz="1400"/>
          </a:p>
          <a:p>
            <a:pPr indent="-317500" lvl="0" marL="457200" marR="0" rtl="0" algn="l">
              <a:lnSpc>
                <a:spcPct val="100000"/>
              </a:lnSpc>
              <a:spcBef>
                <a:spcPts val="1200"/>
              </a:spcBef>
              <a:spcAft>
                <a:spcPts val="0"/>
              </a:spcAft>
              <a:buSzPts val="1400"/>
              <a:buChar char="➔"/>
            </a:pPr>
            <a:r>
              <a:rPr lang="en-GB" sz="1400"/>
              <a:t>Preparedness or adaptation is probably the best phrase for what we’re describing here</a:t>
            </a:r>
            <a:br>
              <a:rPr lang="en-GB" sz="1400"/>
            </a:br>
            <a:endParaRPr sz="1400"/>
          </a:p>
          <a:p>
            <a:pPr indent="-317500" lvl="0" marL="457200" marR="0" rtl="0" algn="l">
              <a:lnSpc>
                <a:spcPct val="100000"/>
              </a:lnSpc>
              <a:spcBef>
                <a:spcPts val="0"/>
              </a:spcBef>
              <a:spcAft>
                <a:spcPts val="0"/>
              </a:spcAft>
              <a:buSzPts val="1400"/>
              <a:buChar char="➔"/>
            </a:pPr>
            <a:r>
              <a:rPr lang="en-GB" sz="1400"/>
              <a:t>If you’re trying to raise climate salience overall, ‘Climate impacts’ or ‘national security’ messaging works best.</a:t>
            </a:r>
            <a:br>
              <a:rPr lang="en-GB" sz="1400"/>
            </a:br>
            <a:endParaRPr sz="1400"/>
          </a:p>
          <a:p>
            <a:pPr indent="-317500" lvl="0" marL="457200" marR="0" rtl="0" algn="l">
              <a:lnSpc>
                <a:spcPct val="100000"/>
              </a:lnSpc>
              <a:spcBef>
                <a:spcPts val="0"/>
              </a:spcBef>
              <a:spcAft>
                <a:spcPts val="0"/>
              </a:spcAft>
              <a:buSzPts val="1400"/>
              <a:buChar char="➔"/>
            </a:pPr>
            <a:r>
              <a:rPr lang="en-GB" sz="1400"/>
              <a:t>For raising sympathy to the overall mission, ‘Insurance and prudency’ messaging works best.</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5" name="Shape 265"/>
        <p:cNvGrpSpPr/>
        <p:nvPr/>
      </p:nvGrpSpPr>
      <p:grpSpPr>
        <a:xfrm>
          <a:off x="0" y="0"/>
          <a:ext cx="0" cy="0"/>
          <a:chOff x="0" y="0"/>
          <a:chExt cx="0" cy="0"/>
        </a:xfrm>
      </p:grpSpPr>
      <p:pic>
        <p:nvPicPr>
          <p:cNvPr id="266" name="Google Shape;266;p57" title="Split test - name (1).png"/>
          <p:cNvPicPr preferRelativeResize="0"/>
          <p:nvPr/>
        </p:nvPicPr>
        <p:blipFill>
          <a:blip r:embed="rId3">
            <a:alphaModFix/>
          </a:blip>
          <a:stretch>
            <a:fillRect/>
          </a:stretch>
        </p:blipFill>
        <p:spPr>
          <a:xfrm>
            <a:off x="476400" y="767225"/>
            <a:ext cx="4904175" cy="3821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8"/>
          <p:cNvSpPr txBox="1"/>
          <p:nvPr>
            <p:ph type="ctrTitle"/>
          </p:nvPr>
        </p:nvSpPr>
        <p:spPr>
          <a:xfrm>
            <a:off x="232425" y="1350375"/>
            <a:ext cx="4365300" cy="35712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GB" sz="1800">
                <a:latin typeface="Instrument Sans"/>
                <a:ea typeface="Instrument Sans"/>
                <a:cs typeface="Instrument Sans"/>
                <a:sym typeface="Instrument Sans"/>
              </a:rPr>
              <a:t>RCT experiment</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5" name="Shape 275"/>
        <p:cNvGrpSpPr/>
        <p:nvPr/>
      </p:nvGrpSpPr>
      <p:grpSpPr>
        <a:xfrm>
          <a:off x="0" y="0"/>
          <a:ext cx="0" cy="0"/>
          <a:chOff x="0" y="0"/>
          <a:chExt cx="0" cy="0"/>
        </a:xfrm>
      </p:grpSpPr>
      <p:sp>
        <p:nvSpPr>
          <p:cNvPr id="276" name="Google Shape;276;p59"/>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1 - Climate impacts</a:t>
            </a:r>
            <a:endParaRPr sz="2000">
              <a:solidFill>
                <a:schemeClr val="dk1"/>
              </a:solidFill>
              <a:latin typeface="Instrument Sans"/>
              <a:ea typeface="Instrument Sans"/>
              <a:cs typeface="Instrument Sans"/>
              <a:sym typeface="Instrument Sans"/>
            </a:endParaRPr>
          </a:p>
        </p:txBody>
      </p:sp>
      <p:sp>
        <p:nvSpPr>
          <p:cNvPr id="277" name="Google Shape;277;p59"/>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Extreme weather events are hitting more frequently and more severely than before as global temperatures continue to rise. </a:t>
            </a:r>
            <a:r>
              <a:rPr lang="en-GB" sz="1100">
                <a:solidFill>
                  <a:schemeClr val="dk1"/>
                </a:solidFill>
                <a:latin typeface="Instrument Sans"/>
                <a:ea typeface="Instrument Sans"/>
                <a:cs typeface="Instrument Sans"/>
                <a:sym typeface="Instrument Sans"/>
              </a:rPr>
              <a:t>There are more days of extreme heat now, with each hot day hotter than before, and droughts lasting longer. Flooding is more frequent and more damaging as higher amounts of rainfall fall in shorter periods. Ocean storms are hitting the country more often than before. We’re even seeing forest fires in the UK become a yearly event. The science tells us that both the increasing severity and frequency of these events is driven by climate change.</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It’s vital we adapt now to limit the impact of these climate driven events.</a:t>
            </a:r>
            <a:endParaRPr b="1"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rgbClr val="0B0A55"/>
              </a:solidFill>
              <a:latin typeface="Inter Light"/>
              <a:ea typeface="Inter Light"/>
              <a:cs typeface="Inter Light"/>
              <a:sym typeface="Inter Light"/>
            </a:endParaRPr>
          </a:p>
          <a:p>
            <a:pPr indent="0" lvl="0" marL="0" rtl="0" algn="l">
              <a:lnSpc>
                <a:spcPct val="115000"/>
              </a:lnSpc>
              <a:spcBef>
                <a:spcPts val="0"/>
              </a:spcBef>
              <a:spcAft>
                <a:spcPts val="1200"/>
              </a:spcAft>
              <a:buNone/>
            </a:pPr>
            <a:r>
              <a:t/>
            </a:r>
            <a:endParaRPr sz="1100">
              <a:solidFill>
                <a:srgbClr val="0B0A55"/>
              </a:solidFill>
              <a:latin typeface="Inter Light"/>
              <a:ea typeface="Inter Light"/>
              <a:cs typeface="Inter Light"/>
              <a:sym typeface="Inter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3"/>
          <p:cNvSpPr txBox="1"/>
          <p:nvPr>
            <p:ph type="ctrTitle"/>
          </p:nvPr>
        </p:nvSpPr>
        <p:spPr>
          <a:xfrm>
            <a:off x="232425" y="1350375"/>
            <a:ext cx="5460300" cy="3571200"/>
          </a:xfrm>
          <a:prstGeom prst="rect">
            <a:avLst/>
          </a:prstGeom>
        </p:spPr>
        <p:txBody>
          <a:bodyPr anchorCtr="0" anchor="t" bIns="0" lIns="0" spcFirstLastPara="1" rIns="0" wrap="square" tIns="0">
            <a:normAutofit/>
          </a:bodyPr>
          <a:lstStyle/>
          <a:p>
            <a:pPr indent="0" lvl="0" marL="0" marR="0" rtl="0" algn="l">
              <a:lnSpc>
                <a:spcPct val="80000"/>
              </a:lnSpc>
              <a:spcBef>
                <a:spcPts val="0"/>
              </a:spcBef>
              <a:spcAft>
                <a:spcPts val="0"/>
              </a:spcAft>
              <a:buNone/>
            </a:pPr>
            <a:r>
              <a:rPr b="1" lang="en-GB" sz="1800">
                <a:latin typeface="Instrument Sans"/>
                <a:ea typeface="Instrument Sans"/>
                <a:cs typeface="Instrument Sans"/>
                <a:sym typeface="Instrument Sans"/>
              </a:rPr>
              <a:t>S</a:t>
            </a:r>
            <a:r>
              <a:rPr b="1" lang="en-GB" sz="1800">
                <a:latin typeface="Instrument Sans"/>
                <a:ea typeface="Instrument Sans"/>
                <a:cs typeface="Instrument Sans"/>
                <a:sym typeface="Instrument Sans"/>
              </a:rPr>
              <a:t>urvey of 3,000 voters via YouGov, including a MaxDiff experiment</a:t>
            </a:r>
            <a:endParaRPr b="1" sz="2100">
              <a:latin typeface="Instrument Sans"/>
              <a:ea typeface="Instrument Sans"/>
              <a:cs typeface="Instrument Sans"/>
              <a:sym typeface="Instrument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1" name="Shape 281"/>
        <p:cNvGrpSpPr/>
        <p:nvPr/>
      </p:nvGrpSpPr>
      <p:grpSpPr>
        <a:xfrm>
          <a:off x="0" y="0"/>
          <a:ext cx="0" cy="0"/>
          <a:chOff x="0" y="0"/>
          <a:chExt cx="0" cy="0"/>
        </a:xfrm>
      </p:grpSpPr>
      <p:sp>
        <p:nvSpPr>
          <p:cNvPr id="282" name="Google Shape;282;p60"/>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2 - Adaptation and Mitigation</a:t>
            </a:r>
            <a:endParaRPr sz="2000">
              <a:solidFill>
                <a:schemeClr val="dk1"/>
              </a:solidFill>
              <a:latin typeface="Instrument Sans"/>
              <a:ea typeface="Instrument Sans"/>
              <a:cs typeface="Instrument Sans"/>
              <a:sym typeface="Instrument Sans"/>
            </a:endParaRPr>
          </a:p>
        </p:txBody>
      </p:sp>
      <p:sp>
        <p:nvSpPr>
          <p:cNvPr id="283" name="Google Shape;283;p60"/>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Climate change is having real effects on the UK. Flooding, extreme heat, drought, and stormy conditions are all getting more severe and frequent. We need to both make these events less frequent and reduce their impact when they inevitably do hit.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That means we need to reduce the UK’s emissions to limit the global warming that’s driving climate change while </a:t>
            </a:r>
            <a:r>
              <a:rPr b="1" lang="en-GB" sz="1100">
                <a:solidFill>
                  <a:schemeClr val="dk1"/>
                </a:solidFill>
                <a:latin typeface="Instrument Sans"/>
                <a:ea typeface="Instrument Sans"/>
                <a:cs typeface="Instrument Sans"/>
                <a:sym typeface="Instrument Sans"/>
              </a:rPr>
              <a:t>also adapting to the climate change that emissions have already caused</a:t>
            </a:r>
            <a:r>
              <a:rPr lang="en-GB" sz="1100">
                <a:solidFill>
                  <a:schemeClr val="dk1"/>
                </a:solidFill>
                <a:latin typeface="Instrument Sans"/>
                <a:ea typeface="Instrument Sans"/>
                <a:cs typeface="Instrument Sans"/>
                <a:sym typeface="Instrument Sans"/>
              </a:rPr>
              <a:t>. We will have to live with some climate impacts, but every small improvement we make makes them less likely and less dangerous.</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Both are going to be essential, doing one without the other is only half of what’s required.</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1200"/>
              </a:spcAft>
              <a:buNone/>
            </a:pPr>
            <a:r>
              <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7" name="Shape 287"/>
        <p:cNvGrpSpPr/>
        <p:nvPr/>
      </p:nvGrpSpPr>
      <p:grpSpPr>
        <a:xfrm>
          <a:off x="0" y="0"/>
          <a:ext cx="0" cy="0"/>
          <a:chOff x="0" y="0"/>
          <a:chExt cx="0" cy="0"/>
        </a:xfrm>
      </p:grpSpPr>
      <p:sp>
        <p:nvSpPr>
          <p:cNvPr id="288" name="Google Shape;288;p61"/>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3 - Local resilience</a:t>
            </a:r>
            <a:endParaRPr sz="2000">
              <a:solidFill>
                <a:schemeClr val="dk1"/>
              </a:solidFill>
              <a:latin typeface="Instrument Sans"/>
              <a:ea typeface="Instrument Sans"/>
              <a:cs typeface="Instrument Sans"/>
              <a:sym typeface="Instrument Sans"/>
            </a:endParaRPr>
          </a:p>
        </p:txBody>
      </p:sp>
      <p:sp>
        <p:nvSpPr>
          <p:cNvPr id="289" name="Google Shape;289;p61"/>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Climate change is having real impacts on local communities and how we live our lives. Flooding is putting local football pitches and small businesses like pubs underwater. Extreme heat is piling pressure on local hospitals and care homes that are already under strain. Farmers are finding it harder to grow local produce with successive seasons of drought and flooding.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We need to help communities prepare for a world in which climate impacts are getting worse and more frequent, helping households and local businesses be better prepared</a:t>
            </a:r>
            <a:r>
              <a:rPr lang="en-GB" sz="1100">
                <a:solidFill>
                  <a:schemeClr val="dk1"/>
                </a:solidFill>
                <a:latin typeface="Instrument Sans"/>
                <a:ea typeface="Instrument Sans"/>
                <a:cs typeface="Instrument Sans"/>
                <a:sym typeface="Instrument Sans"/>
              </a:rPr>
              <a:t>. This will mean adapting local services and community infrastructure to better withstand floods, heat or storms.</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1200"/>
              </a:spcAft>
              <a:buNone/>
            </a:pPr>
            <a:r>
              <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3" name="Shape 293"/>
        <p:cNvGrpSpPr/>
        <p:nvPr/>
      </p:nvGrpSpPr>
      <p:grpSpPr>
        <a:xfrm>
          <a:off x="0" y="0"/>
          <a:ext cx="0" cy="0"/>
          <a:chOff x="0" y="0"/>
          <a:chExt cx="0" cy="0"/>
        </a:xfrm>
      </p:grpSpPr>
      <p:sp>
        <p:nvSpPr>
          <p:cNvPr id="294" name="Google Shape;294;p62"/>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4 - National security</a:t>
            </a:r>
            <a:endParaRPr sz="2000">
              <a:solidFill>
                <a:schemeClr val="dk1"/>
              </a:solidFill>
              <a:latin typeface="Instrument Sans"/>
              <a:ea typeface="Instrument Sans"/>
              <a:cs typeface="Instrument Sans"/>
              <a:sym typeface="Instrument Sans"/>
            </a:endParaRPr>
          </a:p>
        </p:txBody>
      </p:sp>
      <p:sp>
        <p:nvSpPr>
          <p:cNvPr id="295" name="Google Shape;295;p62"/>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Climate change is making flooding, extreme heat, forest fires and dangerous storms more frequent and more severe. </a:t>
            </a:r>
            <a:r>
              <a:rPr b="1" lang="en-GB" sz="1100">
                <a:solidFill>
                  <a:schemeClr val="dk1"/>
                </a:solidFill>
                <a:latin typeface="Instrument Sans"/>
                <a:ea typeface="Instrument Sans"/>
                <a:cs typeface="Instrument Sans"/>
                <a:sym typeface="Instrument Sans"/>
              </a:rPr>
              <a:t>This poses a risk to our way of life and our national security. </a:t>
            </a:r>
            <a:endParaRPr b="1"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Top military leaders have said that the impacts of climate change are core to national security in the modern world.</a:t>
            </a:r>
            <a:r>
              <a:rPr lang="en-GB" sz="1100">
                <a:solidFill>
                  <a:schemeClr val="dk1"/>
                </a:solidFill>
                <a:latin typeface="Instrument Sans"/>
                <a:ea typeface="Instrument Sans"/>
                <a:cs typeface="Instrument Sans"/>
                <a:sym typeface="Instrument Sans"/>
              </a:rPr>
              <a:t> It threatens our critical infrastructure, saps away the resources the government and our armed forces use to protect ourselves, and accelerates threats from overseas, for example more unstable regions.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We need to act at home to better protect our country from the impacts of climate change, building new, stronger infrastructure that can keep the lights on when disaster strikes, or helping farmers continue to grow food here to boost our food security. We must adapt now to maintain our way of life.  </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9" name="Shape 299"/>
        <p:cNvGrpSpPr/>
        <p:nvPr/>
      </p:nvGrpSpPr>
      <p:grpSpPr>
        <a:xfrm>
          <a:off x="0" y="0"/>
          <a:ext cx="0" cy="0"/>
          <a:chOff x="0" y="0"/>
          <a:chExt cx="0" cy="0"/>
        </a:xfrm>
      </p:grpSpPr>
      <p:sp>
        <p:nvSpPr>
          <p:cNvPr id="300" name="Google Shape;300;p63"/>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5 - Insurance and prudency</a:t>
            </a:r>
            <a:endParaRPr sz="2000">
              <a:solidFill>
                <a:schemeClr val="dk1"/>
              </a:solidFill>
              <a:latin typeface="Instrument Sans"/>
              <a:ea typeface="Instrument Sans"/>
              <a:cs typeface="Instrument Sans"/>
              <a:sym typeface="Instrument Sans"/>
            </a:endParaRPr>
          </a:p>
        </p:txBody>
      </p:sp>
      <p:sp>
        <p:nvSpPr>
          <p:cNvPr id="301" name="Google Shape;301;p63"/>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Climate change is making flooding, extreme heat or dangerous fires and storms more frequent and severe. This is having real impacts on businesses and our economy.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When businesses are struck by extreme weather events, it can be very costly for them and for the public finances to recover. Flooding can damage buildings or other assets, extreme heat can mean staff are off work sick for long periods. These costly and uncertain impacts are holding back businesses from growing or hiring more people.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Because we know that extreme events will be more frequent and severe, it makes financial sense to spend more now on insuring ourselves against climate impacts</a:t>
            </a:r>
            <a:r>
              <a:rPr lang="en-GB" sz="1100">
                <a:solidFill>
                  <a:schemeClr val="dk1"/>
                </a:solidFill>
                <a:latin typeface="Instrument Sans"/>
                <a:ea typeface="Instrument Sans"/>
                <a:cs typeface="Instrument Sans"/>
                <a:sym typeface="Instrument Sans"/>
              </a:rPr>
              <a:t> - saving money in the long run. Prudent business and government will mean investing in better protection, like flood defences or air conditioning to ensure the show stays on the road when floods or heat do strike.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1200"/>
              </a:spcAft>
              <a:buNone/>
            </a:pPr>
            <a:r>
              <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5" name="Shape 305"/>
        <p:cNvGrpSpPr/>
        <p:nvPr/>
      </p:nvGrpSpPr>
      <p:grpSpPr>
        <a:xfrm>
          <a:off x="0" y="0"/>
          <a:ext cx="0" cy="0"/>
          <a:chOff x="0" y="0"/>
          <a:chExt cx="0" cy="0"/>
        </a:xfrm>
      </p:grpSpPr>
      <p:sp>
        <p:nvSpPr>
          <p:cNvPr id="306" name="Google Shape;306;p64"/>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Treatment 6 - Co-benefits</a:t>
            </a:r>
            <a:br>
              <a:rPr lang="en-GB" sz="2000">
                <a:solidFill>
                  <a:schemeClr val="dk1"/>
                </a:solidFill>
                <a:latin typeface="Instrument Sans"/>
                <a:ea typeface="Instrument Sans"/>
                <a:cs typeface="Instrument Sans"/>
                <a:sym typeface="Instrument Sans"/>
              </a:rPr>
            </a:br>
            <a:endParaRPr sz="2000">
              <a:solidFill>
                <a:schemeClr val="dk1"/>
              </a:solidFill>
              <a:latin typeface="Instrument Sans"/>
              <a:ea typeface="Instrument Sans"/>
              <a:cs typeface="Instrument Sans"/>
              <a:sym typeface="Instrument Sans"/>
            </a:endParaRPr>
          </a:p>
        </p:txBody>
      </p:sp>
      <p:sp>
        <p:nvSpPr>
          <p:cNvPr id="307" name="Google Shape;307;p64"/>
          <p:cNvSpPr txBox="1"/>
          <p:nvPr/>
        </p:nvSpPr>
        <p:spPr>
          <a:xfrm>
            <a:off x="525550" y="1586625"/>
            <a:ext cx="7357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Below is an argument some people are making about the need to prepare for climate change.</a:t>
            </a:r>
            <a:br>
              <a:rPr lang="en-GB" sz="1100">
                <a:solidFill>
                  <a:schemeClr val="dk1"/>
                </a:solidFill>
                <a:latin typeface="Instrument Sans"/>
                <a:ea typeface="Instrument Sans"/>
                <a:cs typeface="Instrument Sans"/>
                <a:sym typeface="Instrument Sans"/>
              </a:rPr>
            </a:br>
            <a:r>
              <a:rPr lang="en-GB" sz="1100">
                <a:solidFill>
                  <a:schemeClr val="dk1"/>
                </a:solidFill>
                <a:latin typeface="Instrument Sans"/>
                <a:ea typeface="Instrument Sans"/>
                <a:cs typeface="Instrument Sans"/>
                <a:sym typeface="Instrument Sans"/>
              </a:rPr>
              <a:t>--</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lang="en-GB" sz="1100">
                <a:solidFill>
                  <a:schemeClr val="dk1"/>
                </a:solidFill>
                <a:latin typeface="Instrument Sans"/>
                <a:ea typeface="Instrument Sans"/>
                <a:cs typeface="Instrument Sans"/>
                <a:sym typeface="Instrument Sans"/>
              </a:rPr>
              <a:t>Climate change is making flooding, extreme heat, dangerous fires and storms more frequent and severe. We are going to have to adapt to reduce the impact of these events but as we do we can improve the country at the same time.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But this can also be an opportunity to improve things. </a:t>
            </a:r>
            <a:r>
              <a:rPr lang="en-GB" sz="1100">
                <a:solidFill>
                  <a:schemeClr val="dk1"/>
                </a:solidFill>
                <a:latin typeface="Instrument Sans"/>
                <a:ea typeface="Instrument Sans"/>
                <a:cs typeface="Instrument Sans"/>
                <a:sym typeface="Instrument Sans"/>
              </a:rPr>
              <a:t>Schools and hospitals that are prepared for extreme heat are cooler and more comfortable, and less likely to get damp or mould. More green space to limit flooding also makes air less polluted for local residents.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rPr b="1" lang="en-GB" sz="1100">
                <a:solidFill>
                  <a:schemeClr val="dk1"/>
                </a:solidFill>
                <a:latin typeface="Instrument Sans"/>
                <a:ea typeface="Instrument Sans"/>
                <a:cs typeface="Instrument Sans"/>
                <a:sym typeface="Instrument Sans"/>
              </a:rPr>
              <a:t>Adapting to climate change is important, but it also presents an opportunity to make practical improvements to local communities.</a:t>
            </a:r>
            <a:endParaRPr b="1"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0"/>
              </a:spcAft>
              <a:buNone/>
            </a:pPr>
            <a:r>
              <a:t/>
            </a:r>
            <a:endParaRPr sz="1100">
              <a:solidFill>
                <a:schemeClr val="dk1"/>
              </a:solidFill>
              <a:latin typeface="Instrument Sans"/>
              <a:ea typeface="Instrument Sans"/>
              <a:cs typeface="Instrument Sans"/>
              <a:sym typeface="Instrument Sans"/>
            </a:endParaRPr>
          </a:p>
          <a:p>
            <a:pPr indent="0" lvl="0" marL="0" rtl="0" algn="l">
              <a:lnSpc>
                <a:spcPct val="115000"/>
              </a:lnSpc>
              <a:spcBef>
                <a:spcPts val="0"/>
              </a:spcBef>
              <a:spcAft>
                <a:spcPts val="1200"/>
              </a:spcAft>
              <a:buNone/>
            </a:pPr>
            <a:r>
              <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1" name="Shape 311"/>
        <p:cNvGrpSpPr/>
        <p:nvPr/>
      </p:nvGrpSpPr>
      <p:grpSpPr>
        <a:xfrm>
          <a:off x="0" y="0"/>
          <a:ext cx="0" cy="0"/>
          <a:chOff x="0" y="0"/>
          <a:chExt cx="0" cy="0"/>
        </a:xfrm>
      </p:grpSpPr>
      <p:sp>
        <p:nvSpPr>
          <p:cNvPr id="312" name="Google Shape;312;p65"/>
          <p:cNvSpPr txBox="1"/>
          <p:nvPr/>
        </p:nvSpPr>
        <p:spPr>
          <a:xfrm>
            <a:off x="525550" y="890400"/>
            <a:ext cx="6040500" cy="57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000">
                <a:solidFill>
                  <a:schemeClr val="dk1"/>
                </a:solidFill>
                <a:latin typeface="Instrument Sans"/>
                <a:ea typeface="Instrument Sans"/>
                <a:cs typeface="Instrument Sans"/>
                <a:sym typeface="Instrument Sans"/>
              </a:rPr>
              <a:t>Control</a:t>
            </a:r>
            <a:endParaRPr sz="2000">
              <a:solidFill>
                <a:schemeClr val="dk1"/>
              </a:solidFill>
              <a:latin typeface="Instrument Sans"/>
              <a:ea typeface="Instrument Sans"/>
              <a:cs typeface="Instrument Sans"/>
              <a:sym typeface="Instrument Sans"/>
            </a:endParaRPr>
          </a:p>
        </p:txBody>
      </p:sp>
      <p:sp>
        <p:nvSpPr>
          <p:cNvPr id="313" name="Google Shape;313;p65"/>
          <p:cNvSpPr txBox="1"/>
          <p:nvPr/>
        </p:nvSpPr>
        <p:spPr>
          <a:xfrm>
            <a:off x="525550" y="1735709"/>
            <a:ext cx="6040500" cy="261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None/>
            </a:pPr>
            <a:r>
              <a:rPr lang="en-GB" sz="1100">
                <a:solidFill>
                  <a:schemeClr val="dk1"/>
                </a:solidFill>
                <a:latin typeface="Instrument Sans"/>
                <a:ea typeface="Instrument Sans"/>
                <a:cs typeface="Instrument Sans"/>
                <a:sym typeface="Instrument Sans"/>
              </a:rPr>
              <a:t>[NO MESSAGE]</a:t>
            </a:r>
            <a:endParaRPr sz="1100">
              <a:solidFill>
                <a:schemeClr val="dk1"/>
              </a:solidFill>
              <a:latin typeface="Instrument Sans"/>
              <a:ea typeface="Instrument Sans"/>
              <a:cs typeface="Instrument Sans"/>
              <a:sym typeface="Instrument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7" name="Shape 317"/>
        <p:cNvGrpSpPr/>
        <p:nvPr/>
      </p:nvGrpSpPr>
      <p:grpSpPr>
        <a:xfrm>
          <a:off x="0" y="0"/>
          <a:ext cx="0" cy="0"/>
          <a:chOff x="0" y="0"/>
          <a:chExt cx="0" cy="0"/>
        </a:xfrm>
      </p:grpSpPr>
      <p:pic>
        <p:nvPicPr>
          <p:cNvPr id="318" name="Google Shape;318;p66" title="snapshot-1761356705339.png"/>
          <p:cNvPicPr preferRelativeResize="0"/>
          <p:nvPr/>
        </p:nvPicPr>
        <p:blipFill>
          <a:blip r:embed="rId3">
            <a:alphaModFix/>
          </a:blip>
          <a:stretch>
            <a:fillRect/>
          </a:stretch>
        </p:blipFill>
        <p:spPr>
          <a:xfrm>
            <a:off x="178025" y="1143550"/>
            <a:ext cx="8839200" cy="291394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322" name="Shape 322"/>
        <p:cNvGrpSpPr/>
        <p:nvPr/>
      </p:nvGrpSpPr>
      <p:grpSpPr>
        <a:xfrm>
          <a:off x="0" y="0"/>
          <a:ext cx="0" cy="0"/>
          <a:chOff x="0" y="0"/>
          <a:chExt cx="0" cy="0"/>
        </a:xfrm>
      </p:grpSpPr>
      <p:pic>
        <p:nvPicPr>
          <p:cNvPr id="323" name="Google Shape;323;p67"/>
          <p:cNvPicPr preferRelativeResize="0"/>
          <p:nvPr/>
        </p:nvPicPr>
        <p:blipFill rotWithShape="1">
          <a:blip r:embed="rId3">
            <a:alphaModFix/>
          </a:blip>
          <a:srcRect b="5499" l="0" r="0" t="0"/>
          <a:stretch/>
        </p:blipFill>
        <p:spPr>
          <a:xfrm>
            <a:off x="0" y="936299"/>
            <a:ext cx="9144003" cy="3725525"/>
          </a:xfrm>
          <a:prstGeom prst="rect">
            <a:avLst/>
          </a:prstGeom>
          <a:noFill/>
          <a:ln>
            <a:noFill/>
          </a:ln>
        </p:spPr>
      </p:pic>
      <p:sp>
        <p:nvSpPr>
          <p:cNvPr id="324" name="Google Shape;324;p67"/>
          <p:cNvSpPr/>
          <p:nvPr/>
        </p:nvSpPr>
        <p:spPr>
          <a:xfrm rot="-5400000">
            <a:off x="4459700" y="-2027276"/>
            <a:ext cx="198600" cy="9032400"/>
          </a:xfrm>
          <a:prstGeom prst="rect">
            <a:avLst/>
          </a:prstGeom>
          <a:no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noFill/>
      </p:bgPr>
    </p:bg>
    <p:spTree>
      <p:nvGrpSpPr>
        <p:cNvPr id="328" name="Shape 328"/>
        <p:cNvGrpSpPr/>
        <p:nvPr/>
      </p:nvGrpSpPr>
      <p:grpSpPr>
        <a:xfrm>
          <a:off x="0" y="0"/>
          <a:ext cx="0" cy="0"/>
          <a:chOff x="0" y="0"/>
          <a:chExt cx="0" cy="0"/>
        </a:xfrm>
      </p:grpSpPr>
      <p:pic>
        <p:nvPicPr>
          <p:cNvPr id="329" name="Google Shape;329;p68"/>
          <p:cNvPicPr preferRelativeResize="0"/>
          <p:nvPr/>
        </p:nvPicPr>
        <p:blipFill>
          <a:blip r:embed="rId3">
            <a:alphaModFix/>
          </a:blip>
          <a:stretch>
            <a:fillRect/>
          </a:stretch>
        </p:blipFill>
        <p:spPr>
          <a:xfrm>
            <a:off x="0" y="899666"/>
            <a:ext cx="9144003" cy="334416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3" name="Shape 333"/>
        <p:cNvGrpSpPr/>
        <p:nvPr/>
      </p:nvGrpSpPr>
      <p:grpSpPr>
        <a:xfrm>
          <a:off x="0" y="0"/>
          <a:ext cx="0" cy="0"/>
          <a:chOff x="0" y="0"/>
          <a:chExt cx="0" cy="0"/>
        </a:xfrm>
      </p:grpSpPr>
      <p:pic>
        <p:nvPicPr>
          <p:cNvPr id="334" name="Google Shape;334;p69" title="RCT results - Lab voters.png"/>
          <p:cNvPicPr preferRelativeResize="0"/>
          <p:nvPr/>
        </p:nvPicPr>
        <p:blipFill>
          <a:blip r:embed="rId3">
            <a:alphaModFix/>
          </a:blip>
          <a:stretch>
            <a:fillRect/>
          </a:stretch>
        </p:blipFill>
        <p:spPr>
          <a:xfrm>
            <a:off x="152400" y="1164850"/>
            <a:ext cx="8839200" cy="2813788"/>
          </a:xfrm>
          <a:prstGeom prst="rect">
            <a:avLst/>
          </a:prstGeom>
          <a:noFill/>
          <a:ln>
            <a:noFill/>
          </a:ln>
        </p:spPr>
      </p:pic>
      <p:sp>
        <p:nvSpPr>
          <p:cNvPr id="335" name="Google Shape;335;p69"/>
          <p:cNvSpPr/>
          <p:nvPr/>
        </p:nvSpPr>
        <p:spPr>
          <a:xfrm>
            <a:off x="2862375" y="1934000"/>
            <a:ext cx="934800" cy="1960200"/>
          </a:xfrm>
          <a:prstGeom prst="rect">
            <a:avLst/>
          </a:prstGeom>
          <a:no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4"/>
          <p:cNvSpPr txBox="1"/>
          <p:nvPr>
            <p:ph type="ctrTitle"/>
          </p:nvPr>
        </p:nvSpPr>
        <p:spPr>
          <a:xfrm>
            <a:off x="232425" y="1334963"/>
            <a:ext cx="4068900" cy="1308300"/>
          </a:xfrm>
          <a:prstGeom prst="rect">
            <a:avLst/>
          </a:prstGeom>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GB" sz="1500"/>
              <a:t>On the basics</a:t>
            </a:r>
            <a:br>
              <a:rPr b="1" lang="en-GB" sz="1500"/>
            </a:br>
            <a:endParaRPr b="1" sz="1500"/>
          </a:p>
          <a:p>
            <a:pPr indent="-323850" lvl="0" marL="457200" rtl="0" algn="l">
              <a:lnSpc>
                <a:spcPct val="100000"/>
              </a:lnSpc>
              <a:spcBef>
                <a:spcPts val="1200"/>
              </a:spcBef>
              <a:spcAft>
                <a:spcPts val="0"/>
              </a:spcAft>
              <a:buClr>
                <a:schemeClr val="dk1"/>
              </a:buClr>
              <a:buSzPts val="1500"/>
              <a:buFont typeface="Instrument Sans"/>
              <a:buChar char="➔"/>
            </a:pPr>
            <a:r>
              <a:rPr lang="en-GB" sz="1500"/>
              <a:t>Most voters understand the threat of climate change - and feel the UK is poorly placed to deal with it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9" name="Shape 339"/>
        <p:cNvGrpSpPr/>
        <p:nvPr/>
      </p:nvGrpSpPr>
      <p:grpSpPr>
        <a:xfrm>
          <a:off x="0" y="0"/>
          <a:ext cx="0" cy="0"/>
          <a:chOff x="0" y="0"/>
          <a:chExt cx="0" cy="0"/>
        </a:xfrm>
      </p:grpSpPr>
      <p:pic>
        <p:nvPicPr>
          <p:cNvPr id="340" name="Google Shape;340;p70" title="RCT results - Reform voters (1).png"/>
          <p:cNvPicPr preferRelativeResize="0"/>
          <p:nvPr/>
        </p:nvPicPr>
        <p:blipFill>
          <a:blip r:embed="rId3">
            <a:alphaModFix/>
          </a:blip>
          <a:stretch>
            <a:fillRect/>
          </a:stretch>
        </p:blipFill>
        <p:spPr>
          <a:xfrm>
            <a:off x="262775" y="1054163"/>
            <a:ext cx="8618451" cy="3035187"/>
          </a:xfrm>
          <a:prstGeom prst="rect">
            <a:avLst/>
          </a:prstGeom>
          <a:noFill/>
          <a:ln>
            <a:noFill/>
          </a:ln>
        </p:spPr>
      </p:pic>
      <p:sp>
        <p:nvSpPr>
          <p:cNvPr id="341" name="Google Shape;341;p70"/>
          <p:cNvSpPr/>
          <p:nvPr/>
        </p:nvSpPr>
        <p:spPr>
          <a:xfrm>
            <a:off x="5840475" y="1915238"/>
            <a:ext cx="934800" cy="2085600"/>
          </a:xfrm>
          <a:prstGeom prst="rect">
            <a:avLst/>
          </a:prstGeom>
          <a:no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Light"/>
              <a:ea typeface="Inter Light"/>
              <a:cs typeface="Inter Light"/>
              <a:sym typeface="Inter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71"/>
          <p:cNvSpPr txBox="1"/>
          <p:nvPr>
            <p:ph type="ctrTitle"/>
          </p:nvPr>
        </p:nvSpPr>
        <p:spPr>
          <a:xfrm>
            <a:off x="232425" y="1334963"/>
            <a:ext cx="4068900" cy="277200"/>
          </a:xfrm>
          <a:prstGeom prst="rect">
            <a:avLst/>
          </a:prstGeom>
        </p:spPr>
        <p:txBody>
          <a:bodyPr anchorCtr="0" anchor="t" bIns="0" lIns="0" spcFirstLastPara="1" rIns="0" wrap="square" tIns="0">
            <a:spAutoFit/>
          </a:bodyPr>
          <a:lstStyle/>
          <a:p>
            <a:pPr indent="0" lvl="0" marL="0" marR="0" rtl="0" algn="l">
              <a:lnSpc>
                <a:spcPct val="100000"/>
              </a:lnSpc>
              <a:spcBef>
                <a:spcPts val="0"/>
              </a:spcBef>
              <a:spcAft>
                <a:spcPts val="1200"/>
              </a:spcAft>
              <a:buNone/>
            </a:pPr>
            <a:r>
              <a:rPr b="1" lang="en-GB" sz="1800"/>
              <a:t>Conclusions</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0" name="Shape 350"/>
        <p:cNvGrpSpPr/>
        <p:nvPr/>
      </p:nvGrpSpPr>
      <p:grpSpPr>
        <a:xfrm>
          <a:off x="0" y="0"/>
          <a:ext cx="0" cy="0"/>
          <a:chOff x="0" y="0"/>
          <a:chExt cx="0" cy="0"/>
        </a:xfrm>
      </p:grpSpPr>
      <p:sp>
        <p:nvSpPr>
          <p:cNvPr id="351" name="Google Shape;351;p72"/>
          <p:cNvSpPr txBox="1"/>
          <p:nvPr/>
        </p:nvSpPr>
        <p:spPr>
          <a:xfrm>
            <a:off x="525550" y="1101600"/>
            <a:ext cx="8151000" cy="3109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Instrument Sans"/>
              <a:buChar char="●"/>
            </a:pPr>
            <a:r>
              <a:rPr lang="en-GB" sz="1100">
                <a:solidFill>
                  <a:schemeClr val="dk1"/>
                </a:solidFill>
                <a:latin typeface="Instrument Sans"/>
                <a:ea typeface="Instrument Sans"/>
                <a:cs typeface="Instrument Sans"/>
                <a:sym typeface="Instrument Sans"/>
              </a:rPr>
              <a:t>Most voters understand the threat of climate change - and feel the UK is poorly placed to deal with it. </a:t>
            </a:r>
            <a:br>
              <a:rPr lang="en-GB" sz="1100">
                <a:solidFill>
                  <a:schemeClr val="dk1"/>
                </a:solidFill>
                <a:latin typeface="Instrument Sans"/>
                <a:ea typeface="Instrument Sans"/>
                <a:cs typeface="Instrument Sans"/>
                <a:sym typeface="Instrument Sans"/>
              </a:rPr>
            </a:br>
            <a:endParaRPr sz="1100">
              <a:solidFill>
                <a:schemeClr val="dk1"/>
              </a:solidFill>
              <a:latin typeface="Instrument Sans"/>
              <a:ea typeface="Instrument Sans"/>
              <a:cs typeface="Instrument Sans"/>
              <a:sym typeface="Instrument Sans"/>
            </a:endParaRPr>
          </a:p>
          <a:p>
            <a:pPr indent="-298450" lvl="0" marL="457200" rtl="0" algn="l">
              <a:spcBef>
                <a:spcPts val="0"/>
              </a:spcBef>
              <a:spcAft>
                <a:spcPts val="0"/>
              </a:spcAft>
              <a:buClr>
                <a:schemeClr val="dk1"/>
              </a:buClr>
              <a:buSzPts val="1100"/>
              <a:buFont typeface="Instrument Sans"/>
              <a:buChar char="●"/>
            </a:pPr>
            <a:r>
              <a:rPr lang="en-GB" sz="1100">
                <a:solidFill>
                  <a:schemeClr val="dk1"/>
                </a:solidFill>
                <a:latin typeface="Instrument Sans"/>
                <a:ea typeface="Instrument Sans"/>
                <a:cs typeface="Instrument Sans"/>
                <a:sym typeface="Instrument Sans"/>
              </a:rPr>
              <a:t>However, most people - including Lab/Reform swing voters - do not instinctively buy the trade-off between adaptation and mitigation. They want both.</a:t>
            </a:r>
            <a:br>
              <a:rPr lang="en-GB" sz="1100">
                <a:solidFill>
                  <a:schemeClr val="dk1"/>
                </a:solidFill>
                <a:latin typeface="Instrument Sans"/>
                <a:ea typeface="Instrument Sans"/>
                <a:cs typeface="Instrument Sans"/>
                <a:sym typeface="Instrument Sans"/>
              </a:rPr>
            </a:br>
            <a:endParaRPr sz="1100">
              <a:solidFill>
                <a:schemeClr val="dk1"/>
              </a:solidFill>
              <a:latin typeface="Instrument Sans"/>
              <a:ea typeface="Instrument Sans"/>
              <a:cs typeface="Instrument Sans"/>
              <a:sym typeface="Instrument Sans"/>
            </a:endParaRPr>
          </a:p>
          <a:p>
            <a:pPr indent="-298450" lvl="1" marL="914400" rtl="0" algn="l">
              <a:spcBef>
                <a:spcPts val="0"/>
              </a:spcBef>
              <a:spcAft>
                <a:spcPts val="0"/>
              </a:spcAft>
              <a:buClr>
                <a:schemeClr val="dk1"/>
              </a:buClr>
              <a:buSzPts val="1100"/>
              <a:buFont typeface="Instrument Sans"/>
              <a:buChar char="○"/>
            </a:pPr>
            <a:r>
              <a:rPr lang="en-GB" sz="1100">
                <a:solidFill>
                  <a:schemeClr val="dk1"/>
                </a:solidFill>
                <a:latin typeface="Instrument Sans"/>
                <a:ea typeface="Instrument Sans"/>
                <a:cs typeface="Instrument Sans"/>
                <a:sym typeface="Instrument Sans"/>
              </a:rPr>
              <a:t>The view that the UK government is doing too much emissions reduction and not enough adaptation is also held by no more than 27% of the population. This doesn’t change much when exposed to adaptation messages.</a:t>
            </a:r>
            <a:br>
              <a:rPr lang="en-GB" sz="1100">
                <a:solidFill>
                  <a:schemeClr val="dk1"/>
                </a:solidFill>
                <a:latin typeface="Instrument Sans"/>
                <a:ea typeface="Instrument Sans"/>
                <a:cs typeface="Instrument Sans"/>
                <a:sym typeface="Instrument Sans"/>
              </a:rPr>
            </a:br>
            <a:endParaRPr sz="1100">
              <a:solidFill>
                <a:schemeClr val="dk1"/>
              </a:solidFill>
              <a:latin typeface="Instrument Sans"/>
              <a:ea typeface="Instrument Sans"/>
              <a:cs typeface="Instrument Sans"/>
              <a:sym typeface="Instrument Sans"/>
            </a:endParaRPr>
          </a:p>
          <a:p>
            <a:pPr indent="-298450" lvl="1" marL="914400" rtl="0" algn="l">
              <a:spcBef>
                <a:spcPts val="0"/>
              </a:spcBef>
              <a:spcAft>
                <a:spcPts val="0"/>
              </a:spcAft>
              <a:buClr>
                <a:schemeClr val="dk1"/>
              </a:buClr>
              <a:buSzPts val="1100"/>
              <a:buFont typeface="Instrument Sans"/>
              <a:buChar char="○"/>
            </a:pPr>
            <a:r>
              <a:rPr i="1" lang="en-GB" sz="1100">
                <a:solidFill>
                  <a:schemeClr val="dk1"/>
                </a:solidFill>
                <a:latin typeface="Instrument Sans"/>
                <a:ea typeface="Instrument Sans"/>
                <a:cs typeface="Instrument Sans"/>
                <a:sym typeface="Instrument Sans"/>
              </a:rPr>
              <a:t>This is another area where a small, vocal and highly online minority of core Reform voters has been allowed to distort perceptions of public opinion.</a:t>
            </a:r>
            <a:br>
              <a:rPr lang="en-GB" sz="1100">
                <a:solidFill>
                  <a:schemeClr val="dk1"/>
                </a:solidFill>
                <a:latin typeface="Instrument Sans"/>
                <a:ea typeface="Instrument Sans"/>
                <a:cs typeface="Instrument Sans"/>
                <a:sym typeface="Instrument Sans"/>
              </a:rPr>
            </a:br>
            <a:endParaRPr sz="1100">
              <a:solidFill>
                <a:schemeClr val="dk1"/>
              </a:solidFill>
              <a:latin typeface="Instrument Sans"/>
              <a:ea typeface="Instrument Sans"/>
              <a:cs typeface="Instrument Sans"/>
              <a:sym typeface="Instrument Sans"/>
            </a:endParaRPr>
          </a:p>
          <a:p>
            <a:pPr indent="-298450" lvl="0" marL="457200" rtl="0" algn="l">
              <a:spcBef>
                <a:spcPts val="0"/>
              </a:spcBef>
              <a:spcAft>
                <a:spcPts val="0"/>
              </a:spcAft>
              <a:buClr>
                <a:schemeClr val="dk1"/>
              </a:buClr>
              <a:buSzPts val="1100"/>
              <a:buFont typeface="Instrument Sans"/>
              <a:buChar char="●"/>
            </a:pPr>
            <a:r>
              <a:rPr lang="en-GB" sz="1100">
                <a:solidFill>
                  <a:schemeClr val="dk1"/>
                </a:solidFill>
                <a:latin typeface="Instrument Sans"/>
                <a:ea typeface="Instrument Sans"/>
                <a:cs typeface="Instrument Sans"/>
                <a:sym typeface="Instrument Sans"/>
              </a:rPr>
              <a:t>Overall, the risk around not investing in adaptation is a risk to government competence more than Net Zero - and should be taken seriously in those terms. Right now it’s just not a very polarised space, although that doesn’t mean it can’t become one, so the time to get ahead of it is now. </a:t>
            </a:r>
            <a:endParaRPr sz="1300">
              <a:solidFill>
                <a:srgbClr val="000000"/>
              </a:solidFill>
              <a:latin typeface="Inter Light"/>
              <a:ea typeface="Inter Light"/>
              <a:cs typeface="Inter Light"/>
              <a:sym typeface="Inter Light"/>
            </a:endParaRPr>
          </a:p>
          <a:p>
            <a:pPr indent="0" lvl="0" marL="457200" rtl="0" algn="l">
              <a:spcBef>
                <a:spcPts val="1200"/>
              </a:spcBef>
              <a:spcAft>
                <a:spcPts val="1200"/>
              </a:spcAft>
              <a:buNone/>
            </a:pPr>
            <a:r>
              <a:t/>
            </a:r>
            <a:endParaRPr b="1" sz="1500">
              <a:solidFill>
                <a:srgbClr val="000000"/>
              </a:solidFill>
              <a:latin typeface="Inter"/>
              <a:ea typeface="Inter"/>
              <a:cs typeface="Inter"/>
              <a:sym typeface="Inte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5" name="Shape 355"/>
        <p:cNvGrpSpPr/>
        <p:nvPr/>
      </p:nvGrpSpPr>
      <p:grpSpPr>
        <a:xfrm>
          <a:off x="0" y="0"/>
          <a:ext cx="0" cy="0"/>
          <a:chOff x="0" y="0"/>
          <a:chExt cx="0" cy="0"/>
        </a:xfrm>
      </p:grpSpPr>
      <p:sp>
        <p:nvSpPr>
          <p:cNvPr id="356" name="Google Shape;356;p73"/>
          <p:cNvSpPr txBox="1"/>
          <p:nvPr/>
        </p:nvSpPr>
        <p:spPr>
          <a:xfrm>
            <a:off x="525550" y="1101600"/>
            <a:ext cx="8120100" cy="2801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Instrument Sans"/>
              <a:buChar char="●"/>
            </a:pPr>
            <a:r>
              <a:rPr lang="en-GB" sz="1200">
                <a:solidFill>
                  <a:schemeClr val="dk1"/>
                </a:solidFill>
                <a:latin typeface="Instrument Sans"/>
                <a:ea typeface="Instrument Sans"/>
                <a:cs typeface="Instrument Sans"/>
                <a:sym typeface="Instrument Sans"/>
              </a:rPr>
              <a:t>Nature based solutions appear to be the most popular across the UK electorate.</a:t>
            </a:r>
            <a:br>
              <a:rPr lang="en-GB" sz="1200">
                <a:solidFill>
                  <a:schemeClr val="dk1"/>
                </a:solidFill>
                <a:latin typeface="Instrument Sans"/>
                <a:ea typeface="Instrument Sans"/>
                <a:cs typeface="Instrument Sans"/>
                <a:sym typeface="Instrument Sans"/>
              </a:rPr>
            </a:br>
            <a:endParaRPr sz="1200">
              <a:solidFill>
                <a:schemeClr val="dk1"/>
              </a:solidFill>
              <a:latin typeface="Instrument Sans"/>
              <a:ea typeface="Instrument Sans"/>
              <a:cs typeface="Instrument Sans"/>
              <a:sym typeface="Instrument Sans"/>
            </a:endParaRPr>
          </a:p>
          <a:p>
            <a:pPr indent="-304800" lvl="1" marL="914400" rtl="0" algn="l">
              <a:spcBef>
                <a:spcPts val="0"/>
              </a:spcBef>
              <a:spcAft>
                <a:spcPts val="0"/>
              </a:spcAft>
              <a:buClr>
                <a:schemeClr val="dk1"/>
              </a:buClr>
              <a:buSzPts val="1200"/>
              <a:buFont typeface="Instrument Sans"/>
              <a:buChar char="○"/>
            </a:pPr>
            <a:r>
              <a:rPr lang="en-GB" sz="1200">
                <a:solidFill>
                  <a:schemeClr val="dk1"/>
                </a:solidFill>
                <a:latin typeface="Instrument Sans"/>
                <a:ea typeface="Instrument Sans"/>
                <a:cs typeface="Instrument Sans"/>
                <a:sym typeface="Instrument Sans"/>
              </a:rPr>
              <a:t>It’s possible this is just because opinion in this area is fairly soft and people like ‘nice things’ - nature sounds like nice things.</a:t>
            </a:r>
            <a:br>
              <a:rPr lang="en-GB" sz="1200">
                <a:solidFill>
                  <a:schemeClr val="dk1"/>
                </a:solidFill>
                <a:latin typeface="Instrument Sans"/>
                <a:ea typeface="Instrument Sans"/>
                <a:cs typeface="Instrument Sans"/>
                <a:sym typeface="Instrument Sans"/>
              </a:rPr>
            </a:br>
            <a:endParaRPr sz="1200">
              <a:solidFill>
                <a:schemeClr val="dk1"/>
              </a:solidFill>
              <a:latin typeface="Instrument Sans"/>
              <a:ea typeface="Instrument Sans"/>
              <a:cs typeface="Instrument Sans"/>
              <a:sym typeface="Instrument Sans"/>
            </a:endParaRPr>
          </a:p>
          <a:p>
            <a:pPr indent="-304800" lvl="1" marL="914400" rtl="0" algn="l">
              <a:spcBef>
                <a:spcPts val="0"/>
              </a:spcBef>
              <a:spcAft>
                <a:spcPts val="0"/>
              </a:spcAft>
              <a:buClr>
                <a:schemeClr val="dk1"/>
              </a:buClr>
              <a:buSzPts val="1200"/>
              <a:buFont typeface="Instrument Sans"/>
              <a:buChar char="○"/>
            </a:pPr>
            <a:r>
              <a:rPr lang="en-GB" sz="1200">
                <a:solidFill>
                  <a:schemeClr val="dk1"/>
                </a:solidFill>
                <a:latin typeface="Instrument Sans"/>
                <a:ea typeface="Instrument Sans"/>
                <a:cs typeface="Instrument Sans"/>
                <a:sym typeface="Instrument Sans"/>
              </a:rPr>
              <a:t>In reality, only a handful of adaptation policies are truly unpopular - at least in principle. This is despite the fact we flagged the trade-off of each in the question.</a:t>
            </a:r>
            <a:br>
              <a:rPr lang="en-GB" sz="1200">
                <a:solidFill>
                  <a:schemeClr val="dk1"/>
                </a:solidFill>
                <a:latin typeface="Instrument Sans"/>
                <a:ea typeface="Instrument Sans"/>
                <a:cs typeface="Instrument Sans"/>
                <a:sym typeface="Instrument Sans"/>
              </a:rPr>
            </a:br>
            <a:endParaRPr sz="1200">
              <a:solidFill>
                <a:schemeClr val="dk1"/>
              </a:solidFill>
              <a:latin typeface="Instrument Sans"/>
              <a:ea typeface="Instrument Sans"/>
              <a:cs typeface="Instrument Sans"/>
              <a:sym typeface="Instrument Sans"/>
            </a:endParaRPr>
          </a:p>
          <a:p>
            <a:pPr indent="-304800" lvl="0" marL="457200" rtl="0" algn="l">
              <a:spcBef>
                <a:spcPts val="0"/>
              </a:spcBef>
              <a:spcAft>
                <a:spcPts val="0"/>
              </a:spcAft>
              <a:buClr>
                <a:schemeClr val="dk1"/>
              </a:buClr>
              <a:buSzPts val="1200"/>
              <a:buFont typeface="Instrument Sans"/>
              <a:buChar char="●"/>
            </a:pPr>
            <a:r>
              <a:rPr lang="en-GB" sz="1200">
                <a:solidFill>
                  <a:schemeClr val="dk1"/>
                </a:solidFill>
                <a:latin typeface="Instrument Sans"/>
                <a:ea typeface="Instrument Sans"/>
                <a:cs typeface="Instrument Sans"/>
                <a:sym typeface="Instrument Sans"/>
              </a:rPr>
              <a:t>Preparedness or adaptation is probably the best phrase for what we’re describing here</a:t>
            </a:r>
            <a:br>
              <a:rPr lang="en-GB" sz="1200">
                <a:solidFill>
                  <a:schemeClr val="dk1"/>
                </a:solidFill>
                <a:latin typeface="Instrument Sans"/>
                <a:ea typeface="Instrument Sans"/>
                <a:cs typeface="Instrument Sans"/>
                <a:sym typeface="Instrument Sans"/>
              </a:rPr>
            </a:br>
            <a:endParaRPr sz="1200">
              <a:solidFill>
                <a:schemeClr val="dk1"/>
              </a:solidFill>
              <a:latin typeface="Instrument Sans"/>
              <a:ea typeface="Instrument Sans"/>
              <a:cs typeface="Instrument Sans"/>
              <a:sym typeface="Instrument Sans"/>
            </a:endParaRPr>
          </a:p>
          <a:p>
            <a:pPr indent="-304800" lvl="0" marL="457200" rtl="0" algn="l">
              <a:spcBef>
                <a:spcPts val="0"/>
              </a:spcBef>
              <a:spcAft>
                <a:spcPts val="0"/>
              </a:spcAft>
              <a:buClr>
                <a:schemeClr val="dk1"/>
              </a:buClr>
              <a:buSzPts val="1200"/>
              <a:buFont typeface="Instrument Sans"/>
              <a:buChar char="●"/>
            </a:pPr>
            <a:r>
              <a:rPr lang="en-GB" sz="1200">
                <a:solidFill>
                  <a:schemeClr val="dk1"/>
                </a:solidFill>
                <a:latin typeface="Instrument Sans"/>
                <a:ea typeface="Instrument Sans"/>
                <a:cs typeface="Instrument Sans"/>
                <a:sym typeface="Instrument Sans"/>
              </a:rPr>
              <a:t>If you’re trying to raise climate salience overall, ‘Climate impacts’ or ‘national security’ messaging works best. For raising sympathy to the overall mission, ‘Insurance and prudency’ messaging works best. </a:t>
            </a:r>
            <a:endParaRPr b="1">
              <a:solidFill>
                <a:srgbClr val="000000"/>
              </a:solidFill>
              <a:latin typeface="Inter"/>
              <a:ea typeface="Inter"/>
              <a:cs typeface="Inter"/>
              <a:sym typeface="Inter"/>
            </a:endParaRPr>
          </a:p>
          <a:p>
            <a:pPr indent="0" lvl="0" marL="457200" rtl="0" algn="l">
              <a:spcBef>
                <a:spcPts val="1200"/>
              </a:spcBef>
              <a:spcAft>
                <a:spcPts val="1200"/>
              </a:spcAft>
              <a:buNone/>
            </a:pPr>
            <a:r>
              <a:t/>
            </a:r>
            <a:endParaRPr b="1" sz="1600">
              <a:solidFill>
                <a:srgbClr val="000000"/>
              </a:solidFill>
              <a:latin typeface="Inter"/>
              <a:ea typeface="Inter"/>
              <a:cs typeface="Inter"/>
              <a:sym typeface="Inte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4"/>
          <p:cNvSpPr txBox="1"/>
          <p:nvPr>
            <p:ph type="ctrTitle"/>
          </p:nvPr>
        </p:nvSpPr>
        <p:spPr>
          <a:xfrm>
            <a:off x="232425" y="1350375"/>
            <a:ext cx="5704200" cy="35712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GB"/>
              <a:t>Thanks!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*Please do help us share this research with anyone you think would be interested*</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@SteveAkehurst</a:t>
            </a:r>
            <a:br>
              <a:rPr b="1" lang="en-GB"/>
            </a:br>
            <a:endParaRPr b="1"/>
          </a:p>
          <a:p>
            <a:pPr indent="0" lvl="0" marL="0" rtl="0" algn="l">
              <a:spcBef>
                <a:spcPts val="0"/>
              </a:spcBef>
              <a:spcAft>
                <a:spcPts val="0"/>
              </a:spcAft>
              <a:buNone/>
            </a:pPr>
            <a:r>
              <a:rPr lang="en-GB" u="sng">
                <a:hlinkClick r:id="rId3"/>
              </a:rPr>
              <a:t>https://persuasionuk.org/</a:t>
            </a:r>
            <a:r>
              <a:rPr lang="en-GB"/>
              <a:t> </a:t>
            </a:r>
            <a:br>
              <a:rPr lang="en-GB"/>
            </a:br>
            <a:br>
              <a:rPr lang="en-GB"/>
            </a:br>
            <a:endParaRPr/>
          </a:p>
          <a:p>
            <a:pPr indent="0" lvl="0" marL="0" rtl="0" algn="l">
              <a:spcBef>
                <a:spcPts val="0"/>
              </a:spcBef>
              <a:spcAft>
                <a:spcPts val="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2" name="Shape 152"/>
        <p:cNvGrpSpPr/>
        <p:nvPr/>
      </p:nvGrpSpPr>
      <p:grpSpPr>
        <a:xfrm>
          <a:off x="0" y="0"/>
          <a:ext cx="0" cy="0"/>
          <a:chOff x="0" y="0"/>
          <a:chExt cx="0" cy="0"/>
        </a:xfrm>
      </p:grpSpPr>
      <p:pic>
        <p:nvPicPr>
          <p:cNvPr id="153" name="Google Shape;153;p35" title="6BYRQ-which-of-these-comes-closest-to-your-view-.png"/>
          <p:cNvPicPr preferRelativeResize="0"/>
          <p:nvPr/>
        </p:nvPicPr>
        <p:blipFill>
          <a:blip r:embed="rId3">
            <a:alphaModFix/>
          </a:blip>
          <a:stretch>
            <a:fillRect/>
          </a:stretch>
        </p:blipFill>
        <p:spPr>
          <a:xfrm>
            <a:off x="118875" y="995832"/>
            <a:ext cx="8906255" cy="24056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7" name="Shape 157"/>
        <p:cNvGrpSpPr/>
        <p:nvPr/>
      </p:nvGrpSpPr>
      <p:grpSpPr>
        <a:xfrm>
          <a:off x="0" y="0"/>
          <a:ext cx="0" cy="0"/>
          <a:chOff x="0" y="0"/>
          <a:chExt cx="0" cy="0"/>
        </a:xfrm>
      </p:grpSpPr>
      <p:pic>
        <p:nvPicPr>
          <p:cNvPr id="158" name="Google Shape;158;p36" title="dLY9j-the-net-zero-target-is-a-target-set-by-the-government-to-reach-zero-greenhouse-gas-emissions-by-2050-at-the-latest-balancing-any-carbon-emissions-that-are-produced-with-carbon-reducing-measures-in-order-to-reduce-the-risks-from-climate-chang….png"/>
          <p:cNvPicPr preferRelativeResize="0"/>
          <p:nvPr/>
        </p:nvPicPr>
        <p:blipFill rotWithShape="1">
          <a:blip r:embed="rId3">
            <a:alphaModFix/>
          </a:blip>
          <a:srcRect b="10289" l="0" r="0" t="0"/>
          <a:stretch/>
        </p:blipFill>
        <p:spPr>
          <a:xfrm>
            <a:off x="87650" y="897150"/>
            <a:ext cx="8904975" cy="2555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2" name="Shape 162"/>
        <p:cNvGrpSpPr/>
        <p:nvPr/>
      </p:nvGrpSpPr>
      <p:grpSpPr>
        <a:xfrm>
          <a:off x="0" y="0"/>
          <a:ext cx="0" cy="0"/>
          <a:chOff x="0" y="0"/>
          <a:chExt cx="0" cy="0"/>
        </a:xfrm>
      </p:grpSpPr>
      <p:pic>
        <p:nvPicPr>
          <p:cNvPr id="163" name="Google Shape;163;p37" title="AXvKN-what-if-any-do-you-believe-will-be-the-biggest-impact-of-climate-change-on-the-uk-over-the-coming-decades-pick-1--2.png"/>
          <p:cNvPicPr preferRelativeResize="0"/>
          <p:nvPr/>
        </p:nvPicPr>
        <p:blipFill rotWithShape="1">
          <a:blip r:embed="rId3">
            <a:alphaModFix/>
          </a:blip>
          <a:srcRect b="7458" l="0" r="0" t="0"/>
          <a:stretch/>
        </p:blipFill>
        <p:spPr>
          <a:xfrm>
            <a:off x="179388" y="1050450"/>
            <a:ext cx="8785224" cy="2242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7" name="Shape 167"/>
        <p:cNvGrpSpPr/>
        <p:nvPr/>
      </p:nvGrpSpPr>
      <p:grpSpPr>
        <a:xfrm>
          <a:off x="0" y="0"/>
          <a:ext cx="0" cy="0"/>
          <a:chOff x="0" y="0"/>
          <a:chExt cx="0" cy="0"/>
        </a:xfrm>
      </p:grpSpPr>
      <p:pic>
        <p:nvPicPr>
          <p:cNvPr id="168" name="Google Shape;168;p38" title="tFiLn-imagine-there-was-a-natural-disaster-in-your-area-caused-by-extreme-weather-which-of-these-would-make-you-angriest-.png"/>
          <p:cNvPicPr preferRelativeResize="0"/>
          <p:nvPr/>
        </p:nvPicPr>
        <p:blipFill rotWithShape="1">
          <a:blip r:embed="rId3">
            <a:alphaModFix/>
          </a:blip>
          <a:srcRect b="7467" l="0" r="0" t="0"/>
          <a:stretch/>
        </p:blipFill>
        <p:spPr>
          <a:xfrm>
            <a:off x="176350" y="869100"/>
            <a:ext cx="8791301" cy="2800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pic>
        <p:nvPicPr>
          <p:cNvPr id="173" name="Google Shape;173;p39" title="KxyuZ-to-what-extent-if-at-all-do-you-feel-the-uk-is-prepared-for-these-impacts-of-climate-change-nbsp-.png"/>
          <p:cNvPicPr preferRelativeResize="0"/>
          <p:nvPr/>
        </p:nvPicPr>
        <p:blipFill rotWithShape="1">
          <a:blip r:embed="rId3">
            <a:alphaModFix/>
          </a:blip>
          <a:srcRect b="6480" l="0" r="0" t="0"/>
          <a:stretch/>
        </p:blipFill>
        <p:spPr>
          <a:xfrm>
            <a:off x="181975" y="1078175"/>
            <a:ext cx="8780027" cy="251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60C72"/>
      </a:dk1>
      <a:lt1>
        <a:srgbClr val="F3F2E9"/>
      </a:lt1>
      <a:dk2>
        <a:srgbClr val="E1CCFF"/>
      </a:dk2>
      <a:lt2>
        <a:srgbClr val="F3F2E9"/>
      </a:lt2>
      <a:accent1>
        <a:srgbClr val="060C72"/>
      </a:accent1>
      <a:accent2>
        <a:srgbClr val="E1CCFF"/>
      </a:accent2>
      <a:accent3>
        <a:srgbClr val="060C72"/>
      </a:accent3>
      <a:accent4>
        <a:srgbClr val="F3F2E9"/>
      </a:accent4>
      <a:accent5>
        <a:srgbClr val="F3F2E9"/>
      </a:accent5>
      <a:accent6>
        <a:srgbClr val="F3F2E9"/>
      </a:accent6>
      <a:hlink>
        <a:srgbClr val="F3F2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